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75" r:id="rId4"/>
    <p:sldId id="277" r:id="rId5"/>
    <p:sldId id="278" r:id="rId6"/>
    <p:sldId id="279" r:id="rId7"/>
    <p:sldId id="281" r:id="rId8"/>
    <p:sldId id="280" r:id="rId9"/>
    <p:sldId id="282" r:id="rId10"/>
    <p:sldId id="283" r:id="rId11"/>
    <p:sldId id="287" r:id="rId12"/>
    <p:sldId id="286" r:id="rId13"/>
    <p:sldId id="28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FEDA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67" autoAdjust="0"/>
  </p:normalViewPr>
  <p:slideViewPr>
    <p:cSldViewPr snapToGrid="0">
      <p:cViewPr varScale="1">
        <p:scale>
          <a:sx n="87" d="100"/>
          <a:sy n="87" d="100"/>
        </p:scale>
        <p:origin x="-174" y="10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D44C5-E3FB-44CB-AA2F-38EE6464EED9}" type="datetimeFigureOut">
              <a:rPr lang="en-US" smtClean="0"/>
              <a:t>4/11/2022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86C67-7BE6-48CC-9C37-15DD1487A87E}" type="slidenum">
              <a:rPr lang="en-US" smtClean="0"/>
              <a:t>‹#›</a:t>
            </a:fld>
            <a:endParaRPr lang="en-US"/>
          </a:p>
        </p:txBody>
      </p:sp>
    </p:spTree>
    <p:extLst>
      <p:ext uri="{BB962C8B-B14F-4D97-AF65-F5344CB8AC3E}">
        <p14:creationId xmlns:p14="http://schemas.microsoft.com/office/powerpoint/2010/main" val="1256238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86C67-7BE6-48CC-9C37-15DD1487A87E}" type="slidenum">
              <a:rPr lang="en-US" smtClean="0"/>
              <a:t>1</a:t>
            </a:fld>
            <a:endParaRPr lang="en-US"/>
          </a:p>
        </p:txBody>
      </p:sp>
    </p:spTree>
    <p:extLst>
      <p:ext uri="{BB962C8B-B14F-4D97-AF65-F5344CB8AC3E}">
        <p14:creationId xmlns:p14="http://schemas.microsoft.com/office/powerpoint/2010/main" val="613043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86C67-7BE6-48CC-9C37-15DD1487A87E}" type="slidenum">
              <a:rPr lang="en-US" smtClean="0"/>
              <a:t>10</a:t>
            </a:fld>
            <a:endParaRPr lang="en-US"/>
          </a:p>
        </p:txBody>
      </p:sp>
    </p:spTree>
    <p:extLst>
      <p:ext uri="{BB962C8B-B14F-4D97-AF65-F5344CB8AC3E}">
        <p14:creationId xmlns:p14="http://schemas.microsoft.com/office/powerpoint/2010/main" val="2688613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86C67-7BE6-48CC-9C37-15DD1487A87E}" type="slidenum">
              <a:rPr lang="en-US" smtClean="0"/>
              <a:t>11</a:t>
            </a:fld>
            <a:endParaRPr lang="en-US"/>
          </a:p>
        </p:txBody>
      </p:sp>
    </p:spTree>
    <p:extLst>
      <p:ext uri="{BB962C8B-B14F-4D97-AF65-F5344CB8AC3E}">
        <p14:creationId xmlns:p14="http://schemas.microsoft.com/office/powerpoint/2010/main" val="3152215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86C67-7BE6-48CC-9C37-15DD1487A87E}" type="slidenum">
              <a:rPr lang="en-US" smtClean="0"/>
              <a:t>12</a:t>
            </a:fld>
            <a:endParaRPr lang="en-US"/>
          </a:p>
        </p:txBody>
      </p:sp>
    </p:spTree>
    <p:extLst>
      <p:ext uri="{BB962C8B-B14F-4D97-AF65-F5344CB8AC3E}">
        <p14:creationId xmlns:p14="http://schemas.microsoft.com/office/powerpoint/2010/main" val="2903808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86C67-7BE6-48CC-9C37-15DD1487A87E}" type="slidenum">
              <a:rPr lang="en-US" smtClean="0"/>
              <a:t>13</a:t>
            </a:fld>
            <a:endParaRPr lang="en-US"/>
          </a:p>
        </p:txBody>
      </p:sp>
    </p:spTree>
    <p:extLst>
      <p:ext uri="{BB962C8B-B14F-4D97-AF65-F5344CB8AC3E}">
        <p14:creationId xmlns:p14="http://schemas.microsoft.com/office/powerpoint/2010/main" val="681911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86C67-7BE6-48CC-9C37-15DD1487A87E}" type="slidenum">
              <a:rPr lang="en-US" smtClean="0"/>
              <a:t>2</a:t>
            </a:fld>
            <a:endParaRPr lang="en-US"/>
          </a:p>
        </p:txBody>
      </p:sp>
    </p:spTree>
    <p:extLst>
      <p:ext uri="{BB962C8B-B14F-4D97-AF65-F5344CB8AC3E}">
        <p14:creationId xmlns:p14="http://schemas.microsoft.com/office/powerpoint/2010/main" val="3172342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86C67-7BE6-48CC-9C37-15DD1487A87E}" type="slidenum">
              <a:rPr lang="en-US" smtClean="0"/>
              <a:t>3</a:t>
            </a:fld>
            <a:endParaRPr lang="en-US"/>
          </a:p>
        </p:txBody>
      </p:sp>
    </p:spTree>
    <p:extLst>
      <p:ext uri="{BB962C8B-B14F-4D97-AF65-F5344CB8AC3E}">
        <p14:creationId xmlns:p14="http://schemas.microsoft.com/office/powerpoint/2010/main" val="756156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86C67-7BE6-48CC-9C37-15DD1487A87E}" type="slidenum">
              <a:rPr lang="en-US" smtClean="0"/>
              <a:t>4</a:t>
            </a:fld>
            <a:endParaRPr lang="en-US"/>
          </a:p>
        </p:txBody>
      </p:sp>
    </p:spTree>
    <p:extLst>
      <p:ext uri="{BB962C8B-B14F-4D97-AF65-F5344CB8AC3E}">
        <p14:creationId xmlns:p14="http://schemas.microsoft.com/office/powerpoint/2010/main" val="3327155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86C67-7BE6-48CC-9C37-15DD1487A87E}" type="slidenum">
              <a:rPr lang="en-US" smtClean="0"/>
              <a:t>5</a:t>
            </a:fld>
            <a:endParaRPr lang="en-US"/>
          </a:p>
        </p:txBody>
      </p:sp>
    </p:spTree>
    <p:extLst>
      <p:ext uri="{BB962C8B-B14F-4D97-AF65-F5344CB8AC3E}">
        <p14:creationId xmlns:p14="http://schemas.microsoft.com/office/powerpoint/2010/main" val="451310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86C67-7BE6-48CC-9C37-15DD1487A87E}" type="slidenum">
              <a:rPr lang="en-US" smtClean="0"/>
              <a:t>6</a:t>
            </a:fld>
            <a:endParaRPr lang="en-US"/>
          </a:p>
        </p:txBody>
      </p:sp>
    </p:spTree>
    <p:extLst>
      <p:ext uri="{BB962C8B-B14F-4D97-AF65-F5344CB8AC3E}">
        <p14:creationId xmlns:p14="http://schemas.microsoft.com/office/powerpoint/2010/main" val="1304076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86C67-7BE6-48CC-9C37-15DD1487A87E}" type="slidenum">
              <a:rPr lang="en-US" smtClean="0"/>
              <a:t>7</a:t>
            </a:fld>
            <a:endParaRPr lang="en-US"/>
          </a:p>
        </p:txBody>
      </p:sp>
    </p:spTree>
    <p:extLst>
      <p:ext uri="{BB962C8B-B14F-4D97-AF65-F5344CB8AC3E}">
        <p14:creationId xmlns:p14="http://schemas.microsoft.com/office/powerpoint/2010/main" val="806246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86C67-7BE6-48CC-9C37-15DD1487A87E}" type="slidenum">
              <a:rPr lang="en-US" smtClean="0"/>
              <a:t>8</a:t>
            </a:fld>
            <a:endParaRPr lang="en-US"/>
          </a:p>
        </p:txBody>
      </p:sp>
    </p:spTree>
    <p:extLst>
      <p:ext uri="{BB962C8B-B14F-4D97-AF65-F5344CB8AC3E}">
        <p14:creationId xmlns:p14="http://schemas.microsoft.com/office/powerpoint/2010/main" val="1293489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86C67-7BE6-48CC-9C37-15DD1487A87E}" type="slidenum">
              <a:rPr lang="en-US" smtClean="0"/>
              <a:t>9</a:t>
            </a:fld>
            <a:endParaRPr lang="en-US"/>
          </a:p>
        </p:txBody>
      </p:sp>
    </p:spTree>
    <p:extLst>
      <p:ext uri="{BB962C8B-B14F-4D97-AF65-F5344CB8AC3E}">
        <p14:creationId xmlns:p14="http://schemas.microsoft.com/office/powerpoint/2010/main" val="1699884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D1199-F451-41C0-9A56-6AB6DDFBCE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C39CE8-29F4-475E-8DD3-A17618982F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E0C2C7-D7BA-4EDA-B098-DDED5D2CBF99}"/>
              </a:ext>
            </a:extLst>
          </p:cNvPr>
          <p:cNvSpPr>
            <a:spLocks noGrp="1"/>
          </p:cNvSpPr>
          <p:nvPr>
            <p:ph type="dt" sz="half" idx="10"/>
          </p:nvPr>
        </p:nvSpPr>
        <p:spPr/>
        <p:txBody>
          <a:bodyPr/>
          <a:lstStyle/>
          <a:p>
            <a:fld id="{B3C8CD3C-A0AD-4291-BEE8-2D2943F1771C}" type="datetimeFigureOut">
              <a:rPr lang="en-US" smtClean="0"/>
              <a:t>4/11/2022</a:t>
            </a:fld>
            <a:endParaRPr lang="en-US"/>
          </a:p>
        </p:txBody>
      </p:sp>
      <p:sp>
        <p:nvSpPr>
          <p:cNvPr id="5" name="Footer Placeholder 4">
            <a:extLst>
              <a:ext uri="{FF2B5EF4-FFF2-40B4-BE49-F238E27FC236}">
                <a16:creationId xmlns:a16="http://schemas.microsoft.com/office/drawing/2014/main" id="{1079BCE7-2A7F-4F16-891A-5F1F85F239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977524-C2D5-4EA3-91E2-496797B2CE2B}"/>
              </a:ext>
            </a:extLst>
          </p:cNvPr>
          <p:cNvSpPr>
            <a:spLocks noGrp="1"/>
          </p:cNvSpPr>
          <p:nvPr>
            <p:ph type="sldNum" sz="quarter" idx="12"/>
          </p:nvPr>
        </p:nvSpPr>
        <p:spPr/>
        <p:txBody>
          <a:bodyPr/>
          <a:lstStyle/>
          <a:p>
            <a:fld id="{809AE321-B628-4F32-8823-9A29A3E5A5E7}" type="slidenum">
              <a:rPr lang="en-US" smtClean="0"/>
              <a:t>‹#›</a:t>
            </a:fld>
            <a:endParaRPr lang="en-US"/>
          </a:p>
        </p:txBody>
      </p:sp>
    </p:spTree>
    <p:extLst>
      <p:ext uri="{BB962C8B-B14F-4D97-AF65-F5344CB8AC3E}">
        <p14:creationId xmlns:p14="http://schemas.microsoft.com/office/powerpoint/2010/main" val="1194317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7B171-65CD-4C2F-A26F-ED4B05BA8C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E6BE4D-57D6-49C3-A0B7-8798F8AF26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63C36B-B13F-4268-B265-0DFCD1C5773A}"/>
              </a:ext>
            </a:extLst>
          </p:cNvPr>
          <p:cNvSpPr>
            <a:spLocks noGrp="1"/>
          </p:cNvSpPr>
          <p:nvPr>
            <p:ph type="dt" sz="half" idx="10"/>
          </p:nvPr>
        </p:nvSpPr>
        <p:spPr/>
        <p:txBody>
          <a:bodyPr/>
          <a:lstStyle/>
          <a:p>
            <a:fld id="{B3C8CD3C-A0AD-4291-BEE8-2D2943F1771C}" type="datetimeFigureOut">
              <a:rPr lang="en-US" smtClean="0"/>
              <a:t>4/11/2022</a:t>
            </a:fld>
            <a:endParaRPr lang="en-US"/>
          </a:p>
        </p:txBody>
      </p:sp>
      <p:sp>
        <p:nvSpPr>
          <p:cNvPr id="5" name="Footer Placeholder 4">
            <a:extLst>
              <a:ext uri="{FF2B5EF4-FFF2-40B4-BE49-F238E27FC236}">
                <a16:creationId xmlns:a16="http://schemas.microsoft.com/office/drawing/2014/main" id="{5D528798-5F71-4093-B320-5AD9F32637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29DFC7-6FA0-4A85-AFE2-1017CF1EB4B3}"/>
              </a:ext>
            </a:extLst>
          </p:cNvPr>
          <p:cNvSpPr>
            <a:spLocks noGrp="1"/>
          </p:cNvSpPr>
          <p:nvPr>
            <p:ph type="sldNum" sz="quarter" idx="12"/>
          </p:nvPr>
        </p:nvSpPr>
        <p:spPr/>
        <p:txBody>
          <a:bodyPr/>
          <a:lstStyle/>
          <a:p>
            <a:fld id="{809AE321-B628-4F32-8823-9A29A3E5A5E7}" type="slidenum">
              <a:rPr lang="en-US" smtClean="0"/>
              <a:t>‹#›</a:t>
            </a:fld>
            <a:endParaRPr lang="en-US"/>
          </a:p>
        </p:txBody>
      </p:sp>
    </p:spTree>
    <p:extLst>
      <p:ext uri="{BB962C8B-B14F-4D97-AF65-F5344CB8AC3E}">
        <p14:creationId xmlns:p14="http://schemas.microsoft.com/office/powerpoint/2010/main" val="1723335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FEE282-17E4-49B3-AF6A-8DE6D23A39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AE67C9-D1BB-4B62-A9F7-3664214282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9002F2-D972-4F55-8E09-3B6EACE05CBE}"/>
              </a:ext>
            </a:extLst>
          </p:cNvPr>
          <p:cNvSpPr>
            <a:spLocks noGrp="1"/>
          </p:cNvSpPr>
          <p:nvPr>
            <p:ph type="dt" sz="half" idx="10"/>
          </p:nvPr>
        </p:nvSpPr>
        <p:spPr/>
        <p:txBody>
          <a:bodyPr/>
          <a:lstStyle/>
          <a:p>
            <a:fld id="{B3C8CD3C-A0AD-4291-BEE8-2D2943F1771C}" type="datetimeFigureOut">
              <a:rPr lang="en-US" smtClean="0"/>
              <a:t>4/11/2022</a:t>
            </a:fld>
            <a:endParaRPr lang="en-US"/>
          </a:p>
        </p:txBody>
      </p:sp>
      <p:sp>
        <p:nvSpPr>
          <p:cNvPr id="5" name="Footer Placeholder 4">
            <a:extLst>
              <a:ext uri="{FF2B5EF4-FFF2-40B4-BE49-F238E27FC236}">
                <a16:creationId xmlns:a16="http://schemas.microsoft.com/office/drawing/2014/main" id="{F5F6ED31-1467-4708-853F-645C46D089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897D4-31D4-42A8-A0FB-BD11A0F6EED7}"/>
              </a:ext>
            </a:extLst>
          </p:cNvPr>
          <p:cNvSpPr>
            <a:spLocks noGrp="1"/>
          </p:cNvSpPr>
          <p:nvPr>
            <p:ph type="sldNum" sz="quarter" idx="12"/>
          </p:nvPr>
        </p:nvSpPr>
        <p:spPr/>
        <p:txBody>
          <a:bodyPr/>
          <a:lstStyle/>
          <a:p>
            <a:fld id="{809AE321-B628-4F32-8823-9A29A3E5A5E7}" type="slidenum">
              <a:rPr lang="en-US" smtClean="0"/>
              <a:t>‹#›</a:t>
            </a:fld>
            <a:endParaRPr lang="en-US"/>
          </a:p>
        </p:txBody>
      </p:sp>
    </p:spTree>
    <p:extLst>
      <p:ext uri="{BB962C8B-B14F-4D97-AF65-F5344CB8AC3E}">
        <p14:creationId xmlns:p14="http://schemas.microsoft.com/office/powerpoint/2010/main" val="2292168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ABD96-2814-4B24-8D73-296E8363BF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87235-014B-49EF-80F9-D0C9EE7C6D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39B274-CB70-41E6-892C-AF5D8FC60C4D}"/>
              </a:ext>
            </a:extLst>
          </p:cNvPr>
          <p:cNvSpPr>
            <a:spLocks noGrp="1"/>
          </p:cNvSpPr>
          <p:nvPr>
            <p:ph type="dt" sz="half" idx="10"/>
          </p:nvPr>
        </p:nvSpPr>
        <p:spPr/>
        <p:txBody>
          <a:bodyPr/>
          <a:lstStyle/>
          <a:p>
            <a:fld id="{B3C8CD3C-A0AD-4291-BEE8-2D2943F1771C}" type="datetimeFigureOut">
              <a:rPr lang="en-US" smtClean="0"/>
              <a:t>4/11/2022</a:t>
            </a:fld>
            <a:endParaRPr lang="en-US"/>
          </a:p>
        </p:txBody>
      </p:sp>
      <p:sp>
        <p:nvSpPr>
          <p:cNvPr id="5" name="Footer Placeholder 4">
            <a:extLst>
              <a:ext uri="{FF2B5EF4-FFF2-40B4-BE49-F238E27FC236}">
                <a16:creationId xmlns:a16="http://schemas.microsoft.com/office/drawing/2014/main" id="{14709AD1-37AE-4CF4-8171-391481B746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F1BDB-6930-470D-8CEE-F2C9B8F82EA2}"/>
              </a:ext>
            </a:extLst>
          </p:cNvPr>
          <p:cNvSpPr>
            <a:spLocks noGrp="1"/>
          </p:cNvSpPr>
          <p:nvPr>
            <p:ph type="sldNum" sz="quarter" idx="12"/>
          </p:nvPr>
        </p:nvSpPr>
        <p:spPr/>
        <p:txBody>
          <a:bodyPr/>
          <a:lstStyle/>
          <a:p>
            <a:fld id="{809AE321-B628-4F32-8823-9A29A3E5A5E7}" type="slidenum">
              <a:rPr lang="en-US" smtClean="0"/>
              <a:t>‹#›</a:t>
            </a:fld>
            <a:endParaRPr lang="en-US"/>
          </a:p>
        </p:txBody>
      </p:sp>
    </p:spTree>
    <p:extLst>
      <p:ext uri="{BB962C8B-B14F-4D97-AF65-F5344CB8AC3E}">
        <p14:creationId xmlns:p14="http://schemas.microsoft.com/office/powerpoint/2010/main" val="710727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6EC88-1B54-4A16-A119-6EB0ED53C4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03CA97-C224-4304-BFB0-D6506879B5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B9D8D5-A061-4DD8-B854-56A8BA4ED58B}"/>
              </a:ext>
            </a:extLst>
          </p:cNvPr>
          <p:cNvSpPr>
            <a:spLocks noGrp="1"/>
          </p:cNvSpPr>
          <p:nvPr>
            <p:ph type="dt" sz="half" idx="10"/>
          </p:nvPr>
        </p:nvSpPr>
        <p:spPr/>
        <p:txBody>
          <a:bodyPr/>
          <a:lstStyle/>
          <a:p>
            <a:fld id="{B3C8CD3C-A0AD-4291-BEE8-2D2943F1771C}" type="datetimeFigureOut">
              <a:rPr lang="en-US" smtClean="0"/>
              <a:t>4/11/2022</a:t>
            </a:fld>
            <a:endParaRPr lang="en-US"/>
          </a:p>
        </p:txBody>
      </p:sp>
      <p:sp>
        <p:nvSpPr>
          <p:cNvPr id="5" name="Footer Placeholder 4">
            <a:extLst>
              <a:ext uri="{FF2B5EF4-FFF2-40B4-BE49-F238E27FC236}">
                <a16:creationId xmlns:a16="http://schemas.microsoft.com/office/drawing/2014/main" id="{F366FEB1-8A31-438C-AC6F-A1E2E49149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8FEC14-3698-488A-9C01-568CCC544478}"/>
              </a:ext>
            </a:extLst>
          </p:cNvPr>
          <p:cNvSpPr>
            <a:spLocks noGrp="1"/>
          </p:cNvSpPr>
          <p:nvPr>
            <p:ph type="sldNum" sz="quarter" idx="12"/>
          </p:nvPr>
        </p:nvSpPr>
        <p:spPr/>
        <p:txBody>
          <a:bodyPr/>
          <a:lstStyle/>
          <a:p>
            <a:fld id="{809AE321-B628-4F32-8823-9A29A3E5A5E7}" type="slidenum">
              <a:rPr lang="en-US" smtClean="0"/>
              <a:t>‹#›</a:t>
            </a:fld>
            <a:endParaRPr lang="en-US"/>
          </a:p>
        </p:txBody>
      </p:sp>
    </p:spTree>
    <p:extLst>
      <p:ext uri="{BB962C8B-B14F-4D97-AF65-F5344CB8AC3E}">
        <p14:creationId xmlns:p14="http://schemas.microsoft.com/office/powerpoint/2010/main" val="3316393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23AC5-1521-482E-8D75-539D54597E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0CF93F-0893-42AA-B598-508FC6D989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74E4E9-0C3F-44D8-82B1-AE945E3E0C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8986D8-742D-44B5-8DB9-09FD515FF2BE}"/>
              </a:ext>
            </a:extLst>
          </p:cNvPr>
          <p:cNvSpPr>
            <a:spLocks noGrp="1"/>
          </p:cNvSpPr>
          <p:nvPr>
            <p:ph type="dt" sz="half" idx="10"/>
          </p:nvPr>
        </p:nvSpPr>
        <p:spPr/>
        <p:txBody>
          <a:bodyPr/>
          <a:lstStyle/>
          <a:p>
            <a:fld id="{B3C8CD3C-A0AD-4291-BEE8-2D2943F1771C}" type="datetimeFigureOut">
              <a:rPr lang="en-US" smtClean="0"/>
              <a:t>4/11/2022</a:t>
            </a:fld>
            <a:endParaRPr lang="en-US"/>
          </a:p>
        </p:txBody>
      </p:sp>
      <p:sp>
        <p:nvSpPr>
          <p:cNvPr id="6" name="Footer Placeholder 5">
            <a:extLst>
              <a:ext uri="{FF2B5EF4-FFF2-40B4-BE49-F238E27FC236}">
                <a16:creationId xmlns:a16="http://schemas.microsoft.com/office/drawing/2014/main" id="{3AB66739-204B-4458-ABA6-8CD387BAE3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26D2AC-2398-49B8-B054-7077F6F15BCE}"/>
              </a:ext>
            </a:extLst>
          </p:cNvPr>
          <p:cNvSpPr>
            <a:spLocks noGrp="1"/>
          </p:cNvSpPr>
          <p:nvPr>
            <p:ph type="sldNum" sz="quarter" idx="12"/>
          </p:nvPr>
        </p:nvSpPr>
        <p:spPr/>
        <p:txBody>
          <a:bodyPr/>
          <a:lstStyle/>
          <a:p>
            <a:fld id="{809AE321-B628-4F32-8823-9A29A3E5A5E7}" type="slidenum">
              <a:rPr lang="en-US" smtClean="0"/>
              <a:t>‹#›</a:t>
            </a:fld>
            <a:endParaRPr lang="en-US"/>
          </a:p>
        </p:txBody>
      </p:sp>
    </p:spTree>
    <p:extLst>
      <p:ext uri="{BB962C8B-B14F-4D97-AF65-F5344CB8AC3E}">
        <p14:creationId xmlns:p14="http://schemas.microsoft.com/office/powerpoint/2010/main" val="3096664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D65A4-3CCE-465A-974A-C3CA7C42BE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1CFE9F-FE56-4A64-8651-480CEA7552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F61649-E402-49E8-B0F7-72CBD82C2F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B3BA5E-17BA-4183-BA86-95B6727A4F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BCB252-DF36-45DD-B653-CD56134B11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498F69-106D-4D39-BEC9-98F49A6FF362}"/>
              </a:ext>
            </a:extLst>
          </p:cNvPr>
          <p:cNvSpPr>
            <a:spLocks noGrp="1"/>
          </p:cNvSpPr>
          <p:nvPr>
            <p:ph type="dt" sz="half" idx="10"/>
          </p:nvPr>
        </p:nvSpPr>
        <p:spPr/>
        <p:txBody>
          <a:bodyPr/>
          <a:lstStyle/>
          <a:p>
            <a:fld id="{B3C8CD3C-A0AD-4291-BEE8-2D2943F1771C}" type="datetimeFigureOut">
              <a:rPr lang="en-US" smtClean="0"/>
              <a:t>4/11/2022</a:t>
            </a:fld>
            <a:endParaRPr lang="en-US"/>
          </a:p>
        </p:txBody>
      </p:sp>
      <p:sp>
        <p:nvSpPr>
          <p:cNvPr id="8" name="Footer Placeholder 7">
            <a:extLst>
              <a:ext uri="{FF2B5EF4-FFF2-40B4-BE49-F238E27FC236}">
                <a16:creationId xmlns:a16="http://schemas.microsoft.com/office/drawing/2014/main" id="{D28913E8-4AC5-4551-85C0-D2E0D03FB3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E613DA-29ED-478B-A04B-905D00AA7214}"/>
              </a:ext>
            </a:extLst>
          </p:cNvPr>
          <p:cNvSpPr>
            <a:spLocks noGrp="1"/>
          </p:cNvSpPr>
          <p:nvPr>
            <p:ph type="sldNum" sz="quarter" idx="12"/>
          </p:nvPr>
        </p:nvSpPr>
        <p:spPr/>
        <p:txBody>
          <a:bodyPr/>
          <a:lstStyle/>
          <a:p>
            <a:fld id="{809AE321-B628-4F32-8823-9A29A3E5A5E7}" type="slidenum">
              <a:rPr lang="en-US" smtClean="0"/>
              <a:t>‹#›</a:t>
            </a:fld>
            <a:endParaRPr lang="en-US"/>
          </a:p>
        </p:txBody>
      </p:sp>
    </p:spTree>
    <p:extLst>
      <p:ext uri="{BB962C8B-B14F-4D97-AF65-F5344CB8AC3E}">
        <p14:creationId xmlns:p14="http://schemas.microsoft.com/office/powerpoint/2010/main" val="1117290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5666E-8674-49DA-89C9-4302A61FFD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B62ACB-FEB8-4759-92EA-730FD761AF31}"/>
              </a:ext>
            </a:extLst>
          </p:cNvPr>
          <p:cNvSpPr>
            <a:spLocks noGrp="1"/>
          </p:cNvSpPr>
          <p:nvPr>
            <p:ph type="dt" sz="half" idx="10"/>
          </p:nvPr>
        </p:nvSpPr>
        <p:spPr/>
        <p:txBody>
          <a:bodyPr/>
          <a:lstStyle/>
          <a:p>
            <a:fld id="{B3C8CD3C-A0AD-4291-BEE8-2D2943F1771C}" type="datetimeFigureOut">
              <a:rPr lang="en-US" smtClean="0"/>
              <a:t>4/11/2022</a:t>
            </a:fld>
            <a:endParaRPr lang="en-US"/>
          </a:p>
        </p:txBody>
      </p:sp>
      <p:sp>
        <p:nvSpPr>
          <p:cNvPr id="4" name="Footer Placeholder 3">
            <a:extLst>
              <a:ext uri="{FF2B5EF4-FFF2-40B4-BE49-F238E27FC236}">
                <a16:creationId xmlns:a16="http://schemas.microsoft.com/office/drawing/2014/main" id="{859176BF-C647-4B3A-A4A3-13C4FB087A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E1E89B-4DD2-46C3-93DC-63B6EA5240B1}"/>
              </a:ext>
            </a:extLst>
          </p:cNvPr>
          <p:cNvSpPr>
            <a:spLocks noGrp="1"/>
          </p:cNvSpPr>
          <p:nvPr>
            <p:ph type="sldNum" sz="quarter" idx="12"/>
          </p:nvPr>
        </p:nvSpPr>
        <p:spPr/>
        <p:txBody>
          <a:bodyPr/>
          <a:lstStyle/>
          <a:p>
            <a:fld id="{809AE321-B628-4F32-8823-9A29A3E5A5E7}" type="slidenum">
              <a:rPr lang="en-US" smtClean="0"/>
              <a:t>‹#›</a:t>
            </a:fld>
            <a:endParaRPr lang="en-US"/>
          </a:p>
        </p:txBody>
      </p:sp>
    </p:spTree>
    <p:extLst>
      <p:ext uri="{BB962C8B-B14F-4D97-AF65-F5344CB8AC3E}">
        <p14:creationId xmlns:p14="http://schemas.microsoft.com/office/powerpoint/2010/main" val="1268281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29C8E0-7FEE-42E8-A766-81D74DC1762E}"/>
              </a:ext>
            </a:extLst>
          </p:cNvPr>
          <p:cNvSpPr>
            <a:spLocks noGrp="1"/>
          </p:cNvSpPr>
          <p:nvPr>
            <p:ph type="dt" sz="half" idx="10"/>
          </p:nvPr>
        </p:nvSpPr>
        <p:spPr/>
        <p:txBody>
          <a:bodyPr/>
          <a:lstStyle/>
          <a:p>
            <a:fld id="{B3C8CD3C-A0AD-4291-BEE8-2D2943F1771C}" type="datetimeFigureOut">
              <a:rPr lang="en-US" smtClean="0"/>
              <a:t>4/11/2022</a:t>
            </a:fld>
            <a:endParaRPr lang="en-US"/>
          </a:p>
        </p:txBody>
      </p:sp>
      <p:sp>
        <p:nvSpPr>
          <p:cNvPr id="3" name="Footer Placeholder 2">
            <a:extLst>
              <a:ext uri="{FF2B5EF4-FFF2-40B4-BE49-F238E27FC236}">
                <a16:creationId xmlns:a16="http://schemas.microsoft.com/office/drawing/2014/main" id="{2B78FB83-79D4-43E9-A10D-B37D131197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82C679-DB23-4C6F-998F-A1A0A5A26AF3}"/>
              </a:ext>
            </a:extLst>
          </p:cNvPr>
          <p:cNvSpPr>
            <a:spLocks noGrp="1"/>
          </p:cNvSpPr>
          <p:nvPr>
            <p:ph type="sldNum" sz="quarter" idx="12"/>
          </p:nvPr>
        </p:nvSpPr>
        <p:spPr/>
        <p:txBody>
          <a:bodyPr/>
          <a:lstStyle/>
          <a:p>
            <a:fld id="{809AE321-B628-4F32-8823-9A29A3E5A5E7}" type="slidenum">
              <a:rPr lang="en-US" smtClean="0"/>
              <a:t>‹#›</a:t>
            </a:fld>
            <a:endParaRPr lang="en-US"/>
          </a:p>
        </p:txBody>
      </p:sp>
    </p:spTree>
    <p:extLst>
      <p:ext uri="{BB962C8B-B14F-4D97-AF65-F5344CB8AC3E}">
        <p14:creationId xmlns:p14="http://schemas.microsoft.com/office/powerpoint/2010/main" val="3874635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C5BA2-04A9-49D4-BC22-CE35E5753F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0BFA07-ED68-4DF1-90BF-479C4EBA2A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18E448-15DB-4E42-93A5-827C479C59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5B8613-FD31-4420-A092-7923A3246122}"/>
              </a:ext>
            </a:extLst>
          </p:cNvPr>
          <p:cNvSpPr>
            <a:spLocks noGrp="1"/>
          </p:cNvSpPr>
          <p:nvPr>
            <p:ph type="dt" sz="half" idx="10"/>
          </p:nvPr>
        </p:nvSpPr>
        <p:spPr/>
        <p:txBody>
          <a:bodyPr/>
          <a:lstStyle/>
          <a:p>
            <a:fld id="{B3C8CD3C-A0AD-4291-BEE8-2D2943F1771C}" type="datetimeFigureOut">
              <a:rPr lang="en-US" smtClean="0"/>
              <a:t>4/11/2022</a:t>
            </a:fld>
            <a:endParaRPr lang="en-US"/>
          </a:p>
        </p:txBody>
      </p:sp>
      <p:sp>
        <p:nvSpPr>
          <p:cNvPr id="6" name="Footer Placeholder 5">
            <a:extLst>
              <a:ext uri="{FF2B5EF4-FFF2-40B4-BE49-F238E27FC236}">
                <a16:creationId xmlns:a16="http://schemas.microsoft.com/office/drawing/2014/main" id="{ECB199BB-3929-4462-BEC1-EA36B0B75B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893C3E-8430-425F-BE7B-AB34AB079880}"/>
              </a:ext>
            </a:extLst>
          </p:cNvPr>
          <p:cNvSpPr>
            <a:spLocks noGrp="1"/>
          </p:cNvSpPr>
          <p:nvPr>
            <p:ph type="sldNum" sz="quarter" idx="12"/>
          </p:nvPr>
        </p:nvSpPr>
        <p:spPr/>
        <p:txBody>
          <a:bodyPr/>
          <a:lstStyle/>
          <a:p>
            <a:fld id="{809AE321-B628-4F32-8823-9A29A3E5A5E7}" type="slidenum">
              <a:rPr lang="en-US" smtClean="0"/>
              <a:t>‹#›</a:t>
            </a:fld>
            <a:endParaRPr lang="en-US"/>
          </a:p>
        </p:txBody>
      </p:sp>
    </p:spTree>
    <p:extLst>
      <p:ext uri="{BB962C8B-B14F-4D97-AF65-F5344CB8AC3E}">
        <p14:creationId xmlns:p14="http://schemas.microsoft.com/office/powerpoint/2010/main" val="708096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8F76B-799B-40D7-9B48-02B53A1EFF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096692-5F19-45A6-8DC7-D09FE5DBCD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6DE767-B669-4458-9CE8-2547E5A07E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0800C1-BC07-4624-86BB-AE52609231C3}"/>
              </a:ext>
            </a:extLst>
          </p:cNvPr>
          <p:cNvSpPr>
            <a:spLocks noGrp="1"/>
          </p:cNvSpPr>
          <p:nvPr>
            <p:ph type="dt" sz="half" idx="10"/>
          </p:nvPr>
        </p:nvSpPr>
        <p:spPr/>
        <p:txBody>
          <a:bodyPr/>
          <a:lstStyle/>
          <a:p>
            <a:fld id="{B3C8CD3C-A0AD-4291-BEE8-2D2943F1771C}" type="datetimeFigureOut">
              <a:rPr lang="en-US" smtClean="0"/>
              <a:t>4/11/2022</a:t>
            </a:fld>
            <a:endParaRPr lang="en-US"/>
          </a:p>
        </p:txBody>
      </p:sp>
      <p:sp>
        <p:nvSpPr>
          <p:cNvPr id="6" name="Footer Placeholder 5">
            <a:extLst>
              <a:ext uri="{FF2B5EF4-FFF2-40B4-BE49-F238E27FC236}">
                <a16:creationId xmlns:a16="http://schemas.microsoft.com/office/drawing/2014/main" id="{33306D7F-199C-4D7E-99F7-865BCDE02C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742A19-0246-4BC3-BC11-B44DBA074099}"/>
              </a:ext>
            </a:extLst>
          </p:cNvPr>
          <p:cNvSpPr>
            <a:spLocks noGrp="1"/>
          </p:cNvSpPr>
          <p:nvPr>
            <p:ph type="sldNum" sz="quarter" idx="12"/>
          </p:nvPr>
        </p:nvSpPr>
        <p:spPr/>
        <p:txBody>
          <a:bodyPr/>
          <a:lstStyle/>
          <a:p>
            <a:fld id="{809AE321-B628-4F32-8823-9A29A3E5A5E7}" type="slidenum">
              <a:rPr lang="en-US" smtClean="0"/>
              <a:t>‹#›</a:t>
            </a:fld>
            <a:endParaRPr lang="en-US"/>
          </a:p>
        </p:txBody>
      </p:sp>
    </p:spTree>
    <p:extLst>
      <p:ext uri="{BB962C8B-B14F-4D97-AF65-F5344CB8AC3E}">
        <p14:creationId xmlns:p14="http://schemas.microsoft.com/office/powerpoint/2010/main" val="743650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36AE7D-DAAD-477B-B428-BF5EE5E858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4C5DA6-873E-4DAA-8CEB-12B0894892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18D078-F38C-4C7B-8A50-72527CFA2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C8CD3C-A0AD-4291-BEE8-2D2943F1771C}" type="datetimeFigureOut">
              <a:rPr lang="en-US" smtClean="0"/>
              <a:t>4/11/2022</a:t>
            </a:fld>
            <a:endParaRPr lang="en-US"/>
          </a:p>
        </p:txBody>
      </p:sp>
      <p:sp>
        <p:nvSpPr>
          <p:cNvPr id="5" name="Footer Placeholder 4">
            <a:extLst>
              <a:ext uri="{FF2B5EF4-FFF2-40B4-BE49-F238E27FC236}">
                <a16:creationId xmlns:a16="http://schemas.microsoft.com/office/drawing/2014/main" id="{08725BC6-C610-4552-90DF-DD30702E69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990E76-877E-4129-9C5A-A8CD6E0CFF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9AE321-B628-4F32-8823-9A29A3E5A5E7}" type="slidenum">
              <a:rPr lang="en-US" smtClean="0"/>
              <a:t>‹#›</a:t>
            </a:fld>
            <a:endParaRPr lang="en-US"/>
          </a:p>
        </p:txBody>
      </p:sp>
    </p:spTree>
    <p:extLst>
      <p:ext uri="{BB962C8B-B14F-4D97-AF65-F5344CB8AC3E}">
        <p14:creationId xmlns:p14="http://schemas.microsoft.com/office/powerpoint/2010/main" val="678253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JPG"/><Relationship Id="rId5" Type="http://schemas.microsoft.com/office/2007/relationships/hdphoto" Target="../media/hdphoto1.wdp"/><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JPG"/><Relationship Id="rId5" Type="http://schemas.microsoft.com/office/2007/relationships/hdphoto" Target="../media/hdphoto1.wd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JPG"/><Relationship Id="rId5" Type="http://schemas.microsoft.com/office/2007/relationships/hdphoto" Target="../media/hdphoto1.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JPG"/><Relationship Id="rId5" Type="http://schemas.microsoft.com/office/2007/relationships/hdphoto" Target="../media/hdphoto1.wdp"/><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JPG"/><Relationship Id="rId5" Type="http://schemas.microsoft.com/office/2007/relationships/hdphoto" Target="../media/hdphoto1.wdp"/><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0040"/>
            <a:ext cx="12192000" cy="819886"/>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atin typeface="Times New Roman" pitchFamily="18" charset="0"/>
              <a:cs typeface="Times New Roman" pitchFamily="18" charset="0"/>
            </a:endParaRPr>
          </a:p>
        </p:txBody>
      </p:sp>
      <p:sp>
        <p:nvSpPr>
          <p:cNvPr id="5" name="Subtitle 4"/>
          <p:cNvSpPr>
            <a:spLocks noGrp="1"/>
          </p:cNvSpPr>
          <p:nvPr>
            <p:ph type="subTitle" idx="1"/>
          </p:nvPr>
        </p:nvSpPr>
        <p:spPr>
          <a:xfrm>
            <a:off x="7042523" y="156284"/>
            <a:ext cx="3886200" cy="704275"/>
          </a:xfrm>
        </p:spPr>
        <p:txBody>
          <a:bodyPr>
            <a:noAutofit/>
          </a:bodyPr>
          <a:lstStyle/>
          <a:p>
            <a:pPr algn="ctr"/>
            <a:r>
              <a:rPr lang="en-US" sz="1800" b="1" dirty="0">
                <a:solidFill>
                  <a:srgbClr val="002060"/>
                </a:solidFill>
                <a:latin typeface="Times New Roman" pitchFamily="18" charset="0"/>
                <a:cs typeface="Times New Roman" pitchFamily="18" charset="0"/>
              </a:rPr>
              <a:t>Ministry of Higher Education                                     and Scientific Research</a:t>
            </a:r>
          </a:p>
        </p:txBody>
      </p:sp>
      <p:sp>
        <p:nvSpPr>
          <p:cNvPr id="6" name="Subtitle 4"/>
          <p:cNvSpPr txBox="1">
            <a:spLocks/>
          </p:cNvSpPr>
          <p:nvPr/>
        </p:nvSpPr>
        <p:spPr>
          <a:xfrm>
            <a:off x="1151417" y="147476"/>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b="1" dirty="0">
                <a:solidFill>
                  <a:srgbClr val="002060"/>
                </a:solidFill>
                <a:latin typeface="Times New Roman" pitchFamily="18" charset="0"/>
                <a:cs typeface="Times New Roman" pitchFamily="18" charset="0"/>
              </a:rPr>
              <a:t>University of </a:t>
            </a:r>
            <a:r>
              <a:rPr lang="en-US" sz="1400" b="1" dirty="0" err="1">
                <a:solidFill>
                  <a:srgbClr val="002060"/>
                </a:solidFill>
                <a:latin typeface="Times New Roman" pitchFamily="18" charset="0"/>
                <a:cs typeface="Times New Roman" pitchFamily="18" charset="0"/>
              </a:rPr>
              <a:t>Basrah</a:t>
            </a:r>
            <a:r>
              <a:rPr lang="en-US" sz="1400" b="1" dirty="0">
                <a:solidFill>
                  <a:srgbClr val="002060"/>
                </a:solidFill>
                <a:latin typeface="Times New Roman" pitchFamily="18" charset="0"/>
                <a:cs typeface="Times New Roman" pitchFamily="18" charset="0"/>
              </a:rPr>
              <a:t>                Al-</a:t>
            </a:r>
            <a:r>
              <a:rPr lang="en-US" sz="1400" b="1" dirty="0" err="1">
                <a:solidFill>
                  <a:srgbClr val="002060"/>
                </a:solidFill>
                <a:latin typeface="Times New Roman" pitchFamily="18" charset="0"/>
                <a:cs typeface="Times New Roman" pitchFamily="18" charset="0"/>
              </a:rPr>
              <a:t>zahraa</a:t>
            </a:r>
            <a:r>
              <a:rPr lang="en-US" sz="1400" b="1" dirty="0">
                <a:solidFill>
                  <a:srgbClr val="002060"/>
                </a:solidFill>
                <a:latin typeface="Times New Roman" pitchFamily="18" charset="0"/>
                <a:cs typeface="Times New Roman" pitchFamily="18" charset="0"/>
              </a:rPr>
              <a:t> medical college</a:t>
            </a:r>
          </a:p>
        </p:txBody>
      </p:sp>
      <p:sp>
        <p:nvSpPr>
          <p:cNvPr id="9" name="Rectangle 8"/>
          <p:cNvSpPr/>
          <p:nvPr/>
        </p:nvSpPr>
        <p:spPr>
          <a:xfrm>
            <a:off x="-8708" y="5830431"/>
            <a:ext cx="10676708" cy="997528"/>
          </a:xfrm>
          <a:prstGeom prst="rect">
            <a:avLst/>
          </a:prstGeom>
          <a:gradFill>
            <a:gsLst>
              <a:gs pos="17000">
                <a:srgbClr val="00B0F0"/>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0" name="TextBox 9"/>
          <p:cNvSpPr txBox="1"/>
          <p:nvPr/>
        </p:nvSpPr>
        <p:spPr>
          <a:xfrm>
            <a:off x="2221784" y="2246327"/>
            <a:ext cx="8251705" cy="1015663"/>
          </a:xfrm>
          <a:prstGeom prst="rect">
            <a:avLst/>
          </a:prstGeom>
          <a:noFill/>
        </p:spPr>
        <p:txBody>
          <a:bodyPr wrap="square" numCol="1" rtlCol="0">
            <a:spAutoFit/>
          </a:bodyPr>
          <a:lstStyle/>
          <a:p>
            <a:r>
              <a:rPr lang="en-US" sz="2400" b="1" dirty="0">
                <a:solidFill>
                  <a:prstClr val="black"/>
                </a:solidFill>
              </a:rPr>
              <a:t>                         Session:    Lecture: </a:t>
            </a:r>
            <a:r>
              <a:rPr lang="en-US" sz="2400" b="1" dirty="0" smtClean="0">
                <a:solidFill>
                  <a:prstClr val="black"/>
                </a:solidFill>
              </a:rPr>
              <a:t>COPD</a:t>
            </a:r>
            <a:endParaRPr lang="en-US" sz="2400" b="1" dirty="0">
              <a:solidFill>
                <a:prstClr val="black"/>
              </a:solidFill>
            </a:endParaRPr>
          </a:p>
          <a:p>
            <a:r>
              <a:rPr lang="en-US" sz="3600" b="1" dirty="0">
                <a:solidFill>
                  <a:srgbClr val="FF0000"/>
                </a:solidFill>
              </a:rPr>
              <a:t>Chemical control of breathing</a:t>
            </a:r>
            <a:endParaRPr lang="en-US" dirty="0"/>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8097" y="5442603"/>
            <a:ext cx="1262743" cy="1228953"/>
          </a:xfrm>
          <a:prstGeom prst="rect">
            <a:avLst/>
          </a:prstGeom>
        </p:spPr>
      </p:pic>
      <p:pic>
        <p:nvPicPr>
          <p:cNvPr id="11" name="Picture 10"/>
          <p:cNvPicPr>
            <a:picLocks noChangeAspect="1"/>
          </p:cNvPicPr>
          <p:nvPr/>
        </p:nvPicPr>
        <p:blipFill rotWithShape="1">
          <a:blip r:embed="rId4">
            <a:extLst>
              <a:ext uri="{BEBA8EAE-BF5A-486C-A8C5-ECC9F3942E4B}">
                <a14:imgProps xmlns:a14="http://schemas.microsoft.com/office/drawing/2010/main">
                  <a14:imgLayer r:embed="rId5">
                    <a14:imgEffect>
                      <a14:backgroundRemoval t="15625" b="84688" l="0" r="100000"/>
                    </a14:imgEffect>
                  </a14:imgLayer>
                </a14:imgProps>
              </a:ext>
            </a:extLst>
          </a:blip>
          <a:srcRect t="14575" b="16428"/>
          <a:stretch/>
        </p:blipFill>
        <p:spPr>
          <a:xfrm>
            <a:off x="5475244" y="30040"/>
            <a:ext cx="872392" cy="881798"/>
          </a:xfrm>
          <a:prstGeom prst="rect">
            <a:avLst/>
          </a:prstGeom>
        </p:spPr>
      </p:pic>
      <p:sp>
        <p:nvSpPr>
          <p:cNvPr id="13" name="TextBox 12">
            <a:extLst>
              <a:ext uri="{FF2B5EF4-FFF2-40B4-BE49-F238E27FC236}">
                <a16:creationId xmlns:a16="http://schemas.microsoft.com/office/drawing/2014/main" id="{155C52AE-AF34-4FD6-BFC4-93001944CBFF}"/>
              </a:ext>
            </a:extLst>
          </p:cNvPr>
          <p:cNvSpPr txBox="1"/>
          <p:nvPr/>
        </p:nvSpPr>
        <p:spPr>
          <a:xfrm>
            <a:off x="2605428" y="846017"/>
            <a:ext cx="6347636" cy="1477328"/>
          </a:xfrm>
          <a:prstGeom prst="rect">
            <a:avLst/>
          </a:prstGeom>
          <a:noFill/>
        </p:spPr>
        <p:txBody>
          <a:bodyPr wrap="square">
            <a:spAutoFit/>
          </a:bodyPr>
          <a:lstStyle/>
          <a:p>
            <a:pPr algn="ctr"/>
            <a:r>
              <a:rPr lang="en-US" sz="3000" b="1" kern="0" dirty="0">
                <a:solidFill>
                  <a:srgbClr val="FF0000"/>
                </a:solidFill>
              </a:rPr>
              <a:t>Respiratory system module</a:t>
            </a:r>
            <a:br>
              <a:rPr lang="en-US" sz="3000" b="1" kern="0" dirty="0">
                <a:solidFill>
                  <a:srgbClr val="FF0000"/>
                </a:solidFill>
              </a:rPr>
            </a:br>
            <a:r>
              <a:rPr lang="en-US" sz="3000" b="1" kern="0" dirty="0">
                <a:solidFill>
                  <a:srgbClr val="FF0000"/>
                </a:solidFill>
              </a:rPr>
              <a:t>Academic year 2021-2022</a:t>
            </a:r>
            <a:br>
              <a:rPr lang="en-US" sz="3000" b="1" kern="0" dirty="0">
                <a:solidFill>
                  <a:srgbClr val="FF0000"/>
                </a:solidFill>
              </a:rPr>
            </a:br>
            <a:r>
              <a:rPr lang="en-US" sz="3000" b="1" kern="0" dirty="0">
                <a:solidFill>
                  <a:srgbClr val="FF0000"/>
                </a:solidFill>
              </a:rPr>
              <a:t>2</a:t>
            </a:r>
            <a:r>
              <a:rPr lang="en-US" sz="3000" b="1" kern="0" baseline="30000" dirty="0">
                <a:solidFill>
                  <a:srgbClr val="FF0000"/>
                </a:solidFill>
              </a:rPr>
              <a:t>ed</a:t>
            </a:r>
            <a:r>
              <a:rPr lang="en-US" sz="3000" b="1" kern="0" dirty="0">
                <a:solidFill>
                  <a:srgbClr val="FF0000"/>
                </a:solidFill>
              </a:rPr>
              <a:t> year S 4</a:t>
            </a:r>
            <a:endParaRPr lang="en-US" sz="3000" dirty="0">
              <a:solidFill>
                <a:srgbClr val="FF0000"/>
              </a:solidFill>
            </a:endParaRPr>
          </a:p>
        </p:txBody>
      </p:sp>
      <p:sp>
        <p:nvSpPr>
          <p:cNvPr id="15" name="TextBox 14">
            <a:extLst>
              <a:ext uri="{FF2B5EF4-FFF2-40B4-BE49-F238E27FC236}">
                <a16:creationId xmlns:a16="http://schemas.microsoft.com/office/drawing/2014/main" id="{D2BFB8C2-0C3A-4761-9B2A-0B71EC083335}"/>
              </a:ext>
            </a:extLst>
          </p:cNvPr>
          <p:cNvSpPr txBox="1"/>
          <p:nvPr/>
        </p:nvSpPr>
        <p:spPr>
          <a:xfrm>
            <a:off x="1785587" y="3233343"/>
            <a:ext cx="8251705" cy="3046988"/>
          </a:xfrm>
          <a:prstGeom prst="rect">
            <a:avLst/>
          </a:prstGeom>
          <a:noFill/>
        </p:spPr>
        <p:txBody>
          <a:bodyPr wrap="square" numCol="2" rtlCol="0">
            <a:spAutoFit/>
          </a:bodyPr>
          <a:lstStyle/>
          <a:p>
            <a:pPr lvl="0"/>
            <a:r>
              <a:rPr lang="en-US" sz="2400" b="1" dirty="0">
                <a:solidFill>
                  <a:prstClr val="black"/>
                </a:solidFill>
              </a:rPr>
              <a:t>Module staff:</a:t>
            </a:r>
          </a:p>
          <a:p>
            <a:pPr lvl="0"/>
            <a:r>
              <a:rPr lang="en-US" sz="2400" b="1" dirty="0">
                <a:solidFill>
                  <a:prstClr val="black"/>
                </a:solidFill>
              </a:rPr>
              <a:t>Dr. </a:t>
            </a:r>
            <a:r>
              <a:rPr lang="en-US" sz="2400" b="1" dirty="0" err="1">
                <a:solidFill>
                  <a:prstClr val="black"/>
                </a:solidFill>
              </a:rPr>
              <a:t>Nehaya</a:t>
            </a:r>
            <a:r>
              <a:rPr lang="en-US" sz="2400" b="1" dirty="0">
                <a:solidFill>
                  <a:prstClr val="black"/>
                </a:solidFill>
              </a:rPr>
              <a:t> </a:t>
            </a:r>
            <a:r>
              <a:rPr lang="en-US" sz="2400" b="1" dirty="0" err="1">
                <a:solidFill>
                  <a:prstClr val="black"/>
                </a:solidFill>
              </a:rPr>
              <a:t>Mnahi</a:t>
            </a:r>
            <a:endParaRPr lang="en-US" sz="2400" b="1" dirty="0">
              <a:solidFill>
                <a:prstClr val="black"/>
              </a:solidFill>
            </a:endParaRPr>
          </a:p>
          <a:p>
            <a:pPr lvl="0"/>
            <a:r>
              <a:rPr lang="en-US" sz="2400" b="1" dirty="0"/>
              <a:t>[module leader]</a:t>
            </a:r>
          </a:p>
          <a:p>
            <a:r>
              <a:rPr lang="en-US" sz="2400" b="1" dirty="0">
                <a:solidFill>
                  <a:prstClr val="black"/>
                </a:solidFill>
              </a:rPr>
              <a:t>Dr. Ahmed </a:t>
            </a:r>
            <a:r>
              <a:rPr lang="en-US" sz="2400" b="1" dirty="0" err="1">
                <a:solidFill>
                  <a:prstClr val="black"/>
                </a:solidFill>
              </a:rPr>
              <a:t>Badr</a:t>
            </a:r>
            <a:endParaRPr lang="en-US" sz="2400" b="1" dirty="0"/>
          </a:p>
          <a:p>
            <a:pPr lvl="0"/>
            <a:r>
              <a:rPr lang="en-US" sz="2400" b="1" dirty="0">
                <a:solidFill>
                  <a:prstClr val="black"/>
                </a:solidFill>
              </a:rPr>
              <a:t>Dr. </a:t>
            </a:r>
            <a:r>
              <a:rPr lang="en-US" sz="2400" b="1" dirty="0" err="1">
                <a:solidFill>
                  <a:prstClr val="black"/>
                </a:solidFill>
              </a:rPr>
              <a:t>Nawal</a:t>
            </a:r>
            <a:r>
              <a:rPr lang="en-US" sz="2400" b="1" dirty="0">
                <a:solidFill>
                  <a:prstClr val="black"/>
                </a:solidFill>
              </a:rPr>
              <a:t> Mustafa</a:t>
            </a:r>
          </a:p>
          <a:p>
            <a:pPr lvl="0"/>
            <a:r>
              <a:rPr lang="en-US" sz="2400" b="1" dirty="0">
                <a:solidFill>
                  <a:prstClr val="black"/>
                </a:solidFill>
              </a:rPr>
              <a:t>Dr. Firas Mohamed </a:t>
            </a:r>
          </a:p>
          <a:p>
            <a:pPr lvl="0"/>
            <a:endParaRPr lang="en-US" sz="2400" b="1" dirty="0">
              <a:solidFill>
                <a:prstClr val="black"/>
              </a:solidFill>
            </a:endParaRPr>
          </a:p>
          <a:p>
            <a:pPr lvl="0"/>
            <a:endParaRPr lang="en-US" sz="2400" b="1" dirty="0">
              <a:solidFill>
                <a:prstClr val="black"/>
              </a:solidFill>
            </a:endParaRPr>
          </a:p>
          <a:p>
            <a:pPr lvl="0"/>
            <a:endParaRPr lang="en-US" sz="2400" b="1" dirty="0">
              <a:solidFill>
                <a:prstClr val="black"/>
              </a:solidFill>
            </a:endParaRPr>
          </a:p>
          <a:p>
            <a:pPr lvl="0"/>
            <a:r>
              <a:rPr lang="en-US" sz="2400" b="1" dirty="0" err="1">
                <a:solidFill>
                  <a:prstClr val="black"/>
                </a:solidFill>
              </a:rPr>
              <a:t>Dr.Ahmed</a:t>
            </a:r>
            <a:r>
              <a:rPr lang="en-US" sz="2400" b="1" dirty="0">
                <a:solidFill>
                  <a:prstClr val="black"/>
                </a:solidFill>
              </a:rPr>
              <a:t> Ibrahim</a:t>
            </a:r>
          </a:p>
          <a:p>
            <a:pPr lvl="0"/>
            <a:r>
              <a:rPr lang="en-US" sz="2400" b="1" dirty="0">
                <a:solidFill>
                  <a:prstClr val="black"/>
                </a:solidFill>
              </a:rPr>
              <a:t>Dr. Ahmed </a:t>
            </a:r>
            <a:r>
              <a:rPr lang="en-US" sz="2400" b="1" dirty="0" err="1">
                <a:solidFill>
                  <a:prstClr val="black"/>
                </a:solidFill>
              </a:rPr>
              <a:t>Jafer</a:t>
            </a:r>
            <a:endParaRPr lang="en-US" sz="2400" b="1" dirty="0">
              <a:solidFill>
                <a:prstClr val="black"/>
              </a:solidFill>
            </a:endParaRPr>
          </a:p>
          <a:p>
            <a:pPr lvl="0"/>
            <a:r>
              <a:rPr lang="en-US" sz="2400" b="1" dirty="0" err="1">
                <a:solidFill>
                  <a:prstClr val="black"/>
                </a:solidFill>
              </a:rPr>
              <a:t>Dr.Karam</a:t>
            </a:r>
            <a:r>
              <a:rPr lang="en-US" sz="2400" b="1" dirty="0">
                <a:solidFill>
                  <a:prstClr val="black"/>
                </a:solidFill>
              </a:rPr>
              <a:t> Basil </a:t>
            </a:r>
            <a:endParaRPr lang="en-US" sz="2400" b="1" dirty="0"/>
          </a:p>
          <a:p>
            <a:pPr lvl="0"/>
            <a:r>
              <a:rPr lang="en-US" sz="2400" b="1" dirty="0"/>
              <a:t>Dr. </a:t>
            </a:r>
            <a:r>
              <a:rPr lang="en-US" sz="2400" b="1" dirty="0" err="1"/>
              <a:t>Amer</a:t>
            </a:r>
            <a:r>
              <a:rPr lang="en-US" sz="2400" b="1" dirty="0"/>
              <a:t> </a:t>
            </a:r>
            <a:r>
              <a:rPr lang="en-US" sz="2400" b="1" dirty="0" err="1"/>
              <a:t>Qasim</a:t>
            </a:r>
            <a:endParaRPr lang="en-US" sz="2400" dirty="0"/>
          </a:p>
          <a:p>
            <a:pPr lvl="0"/>
            <a:r>
              <a:rPr lang="en-US" sz="2400" b="1" dirty="0"/>
              <a:t>Dr. Ahmed Qassim</a:t>
            </a:r>
          </a:p>
          <a:p>
            <a:r>
              <a:rPr lang="en-US" sz="2400" b="1" dirty="0">
                <a:solidFill>
                  <a:srgbClr val="FF0000"/>
                </a:solidFill>
              </a:rPr>
              <a:t>Dr. Mohamed Adil</a:t>
            </a:r>
          </a:p>
          <a:p>
            <a:pPr lvl="0"/>
            <a:endParaRPr lang="en-US" sz="2400" b="1" dirty="0"/>
          </a:p>
        </p:txBody>
      </p:sp>
    </p:spTree>
    <p:extLst>
      <p:ext uri="{BB962C8B-B14F-4D97-AF65-F5344CB8AC3E}">
        <p14:creationId xmlns:p14="http://schemas.microsoft.com/office/powerpoint/2010/main" val="2367309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0040"/>
            <a:ext cx="12192000" cy="819886"/>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atin typeface="Times New Roman" pitchFamily="18" charset="0"/>
              <a:cs typeface="Times New Roman" pitchFamily="18" charset="0"/>
            </a:endParaRPr>
          </a:p>
        </p:txBody>
      </p:sp>
      <p:sp>
        <p:nvSpPr>
          <p:cNvPr id="5" name="Subtitle 4"/>
          <p:cNvSpPr>
            <a:spLocks noGrp="1"/>
          </p:cNvSpPr>
          <p:nvPr>
            <p:ph type="subTitle" idx="1"/>
          </p:nvPr>
        </p:nvSpPr>
        <p:spPr>
          <a:xfrm>
            <a:off x="7042523" y="156284"/>
            <a:ext cx="3886200" cy="704275"/>
          </a:xfrm>
        </p:spPr>
        <p:txBody>
          <a:bodyPr>
            <a:noAutofit/>
          </a:bodyPr>
          <a:lstStyle/>
          <a:p>
            <a:pPr algn="ctr"/>
            <a:r>
              <a:rPr lang="en-US" sz="1800" b="1" dirty="0">
                <a:solidFill>
                  <a:srgbClr val="002060"/>
                </a:solidFill>
                <a:latin typeface="Times New Roman" pitchFamily="18" charset="0"/>
                <a:cs typeface="Times New Roman" pitchFamily="18" charset="0"/>
              </a:rPr>
              <a:t>Ministry of Higher Education                                     and Scientific Research</a:t>
            </a:r>
          </a:p>
        </p:txBody>
      </p:sp>
      <p:sp>
        <p:nvSpPr>
          <p:cNvPr id="6" name="Subtitle 4"/>
          <p:cNvSpPr txBox="1">
            <a:spLocks/>
          </p:cNvSpPr>
          <p:nvPr/>
        </p:nvSpPr>
        <p:spPr>
          <a:xfrm>
            <a:off x="1151417" y="147476"/>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b="1" dirty="0">
                <a:solidFill>
                  <a:srgbClr val="002060"/>
                </a:solidFill>
                <a:latin typeface="Times New Roman" pitchFamily="18" charset="0"/>
                <a:cs typeface="Times New Roman" pitchFamily="18" charset="0"/>
              </a:rPr>
              <a:t>University of </a:t>
            </a:r>
            <a:r>
              <a:rPr lang="en-US" sz="1400" b="1" dirty="0" err="1">
                <a:solidFill>
                  <a:srgbClr val="002060"/>
                </a:solidFill>
                <a:latin typeface="Times New Roman" pitchFamily="18" charset="0"/>
                <a:cs typeface="Times New Roman" pitchFamily="18" charset="0"/>
              </a:rPr>
              <a:t>Basrah</a:t>
            </a:r>
            <a:r>
              <a:rPr lang="en-US" sz="1400" b="1" dirty="0">
                <a:solidFill>
                  <a:srgbClr val="002060"/>
                </a:solidFill>
                <a:latin typeface="Times New Roman" pitchFamily="18" charset="0"/>
                <a:cs typeface="Times New Roman" pitchFamily="18" charset="0"/>
              </a:rPr>
              <a:t>                Al-</a:t>
            </a:r>
            <a:r>
              <a:rPr lang="en-US" sz="1400" b="1" dirty="0" err="1">
                <a:solidFill>
                  <a:srgbClr val="002060"/>
                </a:solidFill>
                <a:latin typeface="Times New Roman" pitchFamily="18" charset="0"/>
                <a:cs typeface="Times New Roman" pitchFamily="18" charset="0"/>
              </a:rPr>
              <a:t>zahraa</a:t>
            </a:r>
            <a:r>
              <a:rPr lang="en-US" sz="1400" b="1" dirty="0">
                <a:solidFill>
                  <a:srgbClr val="002060"/>
                </a:solidFill>
                <a:latin typeface="Times New Roman" pitchFamily="18" charset="0"/>
                <a:cs typeface="Times New Roman" pitchFamily="18" charset="0"/>
              </a:rPr>
              <a:t> medical college</a:t>
            </a:r>
          </a:p>
        </p:txBody>
      </p:sp>
      <p:sp>
        <p:nvSpPr>
          <p:cNvPr id="9" name="Rectangle 8"/>
          <p:cNvSpPr/>
          <p:nvPr/>
        </p:nvSpPr>
        <p:spPr>
          <a:xfrm>
            <a:off x="-8708" y="6231061"/>
            <a:ext cx="10676708" cy="596897"/>
          </a:xfrm>
          <a:prstGeom prst="rect">
            <a:avLst/>
          </a:prstGeom>
          <a:gradFill>
            <a:gsLst>
              <a:gs pos="17000">
                <a:srgbClr val="00B0F0"/>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5966" y="6127027"/>
            <a:ext cx="1262743" cy="662530"/>
          </a:xfrm>
          <a:prstGeom prst="rect">
            <a:avLst/>
          </a:prstGeom>
        </p:spPr>
      </p:pic>
      <p:pic>
        <p:nvPicPr>
          <p:cNvPr id="11" name="Picture 10"/>
          <p:cNvPicPr>
            <a:picLocks noChangeAspect="1"/>
          </p:cNvPicPr>
          <p:nvPr/>
        </p:nvPicPr>
        <p:blipFill rotWithShape="1">
          <a:blip r:embed="rId4">
            <a:extLst>
              <a:ext uri="{BEBA8EAE-BF5A-486C-A8C5-ECC9F3942E4B}">
                <a14:imgProps xmlns:a14="http://schemas.microsoft.com/office/drawing/2010/main">
                  <a14:imgLayer r:embed="rId5">
                    <a14:imgEffect>
                      <a14:backgroundRemoval t="15625" b="84688" l="0" r="100000"/>
                    </a14:imgEffect>
                  </a14:imgLayer>
                </a14:imgProps>
              </a:ext>
            </a:extLst>
          </a:blip>
          <a:srcRect t="14575" b="16428"/>
          <a:stretch/>
        </p:blipFill>
        <p:spPr>
          <a:xfrm>
            <a:off x="5475244" y="30040"/>
            <a:ext cx="872392" cy="881798"/>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1097" t="21977" r="2336" b="2402"/>
          <a:stretch/>
        </p:blipFill>
        <p:spPr>
          <a:xfrm>
            <a:off x="640627" y="2108048"/>
            <a:ext cx="10638797" cy="2480378"/>
          </a:xfrm>
          <a:prstGeom prst="rect">
            <a:avLst/>
          </a:prstGeom>
        </p:spPr>
      </p:pic>
      <p:sp>
        <p:nvSpPr>
          <p:cNvPr id="2" name="Rectangle 1"/>
          <p:cNvSpPr/>
          <p:nvPr/>
        </p:nvSpPr>
        <p:spPr>
          <a:xfrm>
            <a:off x="11103992" y="964846"/>
            <a:ext cx="546689" cy="369332"/>
          </a:xfrm>
          <a:prstGeom prst="rect">
            <a:avLst/>
          </a:prstGeom>
        </p:spPr>
        <p:txBody>
          <a:bodyPr wrap="none">
            <a:spAutoFit/>
          </a:bodyPr>
          <a:lstStyle/>
          <a:p>
            <a:pPr algn="ctr"/>
            <a:r>
              <a:rPr lang="en-US" dirty="0" smtClean="0">
                <a:ln w="0"/>
                <a:effectLst>
                  <a:outerShdw blurRad="38100" dist="19050" dir="2700000" algn="tl" rotWithShape="0">
                    <a:schemeClr val="dk1">
                      <a:alpha val="40000"/>
                    </a:schemeClr>
                  </a:outerShdw>
                </a:effectLst>
              </a:rPr>
              <a:t>LO5</a:t>
            </a:r>
            <a:endParaRPr lang="en-US" dirty="0">
              <a:ln w="0"/>
              <a:effectLst>
                <a:outerShdw blurRad="38100" dist="19050" dir="2700000" algn="tl" rotWithShape="0">
                  <a:schemeClr val="dk1">
                    <a:alpha val="40000"/>
                  </a:schemeClr>
                </a:outerShdw>
              </a:effectLst>
            </a:endParaRPr>
          </a:p>
        </p:txBody>
      </p:sp>
      <p:sp>
        <p:nvSpPr>
          <p:cNvPr id="3" name="Rectangle 2"/>
          <p:cNvSpPr/>
          <p:nvPr/>
        </p:nvSpPr>
        <p:spPr>
          <a:xfrm>
            <a:off x="1315078" y="1038082"/>
            <a:ext cx="6167073" cy="769441"/>
          </a:xfrm>
          <a:prstGeom prst="rect">
            <a:avLst/>
          </a:prstGeom>
          <a:noFill/>
        </p:spPr>
        <p:txBody>
          <a:bodyPr wrap="none" lIns="91440" tIns="45720" rIns="91440" bIns="45720">
            <a:spAutoFit/>
          </a:bodyPr>
          <a:lstStyle/>
          <a:p>
            <a:pPr algn="ctr"/>
            <a:r>
              <a:rPr lang="en-US" sz="4400" b="0" cap="none" spc="0" dirty="0" smtClean="0">
                <a:ln w="0"/>
                <a:solidFill>
                  <a:schemeClr val="accent1"/>
                </a:solidFill>
                <a:effectLst>
                  <a:outerShdw blurRad="38100" dist="25400" dir="5400000" algn="ctr" rotWithShape="0">
                    <a:srgbClr val="6E747A">
                      <a:alpha val="43000"/>
                    </a:srgbClr>
                  </a:outerShdw>
                </a:effectLst>
              </a:rPr>
              <a:t>Long term oxygen therapy</a:t>
            </a:r>
            <a:endParaRPr lang="en-US" sz="4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778592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0040"/>
            <a:ext cx="12192000" cy="819886"/>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atin typeface="Times New Roman" pitchFamily="18" charset="0"/>
              <a:cs typeface="Times New Roman" pitchFamily="18" charset="0"/>
            </a:endParaRPr>
          </a:p>
        </p:txBody>
      </p:sp>
      <p:sp>
        <p:nvSpPr>
          <p:cNvPr id="5" name="Subtitle 4"/>
          <p:cNvSpPr>
            <a:spLocks noGrp="1"/>
          </p:cNvSpPr>
          <p:nvPr>
            <p:ph type="subTitle" idx="1"/>
          </p:nvPr>
        </p:nvSpPr>
        <p:spPr>
          <a:xfrm>
            <a:off x="7042523" y="156284"/>
            <a:ext cx="3886200" cy="704275"/>
          </a:xfrm>
        </p:spPr>
        <p:txBody>
          <a:bodyPr>
            <a:noAutofit/>
          </a:bodyPr>
          <a:lstStyle/>
          <a:p>
            <a:pPr algn="ctr"/>
            <a:r>
              <a:rPr lang="en-US" sz="1800" b="1" dirty="0">
                <a:solidFill>
                  <a:srgbClr val="002060"/>
                </a:solidFill>
                <a:latin typeface="Times New Roman" pitchFamily="18" charset="0"/>
                <a:cs typeface="Times New Roman" pitchFamily="18" charset="0"/>
              </a:rPr>
              <a:t>Ministry of Higher Education                                     and Scientific Research</a:t>
            </a:r>
          </a:p>
        </p:txBody>
      </p:sp>
      <p:sp>
        <p:nvSpPr>
          <p:cNvPr id="6" name="Subtitle 4"/>
          <p:cNvSpPr txBox="1">
            <a:spLocks/>
          </p:cNvSpPr>
          <p:nvPr/>
        </p:nvSpPr>
        <p:spPr>
          <a:xfrm>
            <a:off x="1151417" y="147476"/>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b="1" dirty="0">
                <a:solidFill>
                  <a:srgbClr val="002060"/>
                </a:solidFill>
                <a:latin typeface="Times New Roman" pitchFamily="18" charset="0"/>
                <a:cs typeface="Times New Roman" pitchFamily="18" charset="0"/>
              </a:rPr>
              <a:t>University of </a:t>
            </a:r>
            <a:r>
              <a:rPr lang="en-US" sz="1400" b="1" dirty="0" err="1">
                <a:solidFill>
                  <a:srgbClr val="002060"/>
                </a:solidFill>
                <a:latin typeface="Times New Roman" pitchFamily="18" charset="0"/>
                <a:cs typeface="Times New Roman" pitchFamily="18" charset="0"/>
              </a:rPr>
              <a:t>Basrah</a:t>
            </a:r>
            <a:r>
              <a:rPr lang="en-US" sz="1400" b="1" dirty="0">
                <a:solidFill>
                  <a:srgbClr val="002060"/>
                </a:solidFill>
                <a:latin typeface="Times New Roman" pitchFamily="18" charset="0"/>
                <a:cs typeface="Times New Roman" pitchFamily="18" charset="0"/>
              </a:rPr>
              <a:t>                Al-</a:t>
            </a:r>
            <a:r>
              <a:rPr lang="en-US" sz="1400" b="1" dirty="0" err="1">
                <a:solidFill>
                  <a:srgbClr val="002060"/>
                </a:solidFill>
                <a:latin typeface="Times New Roman" pitchFamily="18" charset="0"/>
                <a:cs typeface="Times New Roman" pitchFamily="18" charset="0"/>
              </a:rPr>
              <a:t>zahraa</a:t>
            </a:r>
            <a:r>
              <a:rPr lang="en-US" sz="1400" b="1" dirty="0">
                <a:solidFill>
                  <a:srgbClr val="002060"/>
                </a:solidFill>
                <a:latin typeface="Times New Roman" pitchFamily="18" charset="0"/>
                <a:cs typeface="Times New Roman" pitchFamily="18" charset="0"/>
              </a:rPr>
              <a:t> medical college</a:t>
            </a:r>
          </a:p>
        </p:txBody>
      </p:sp>
      <p:sp>
        <p:nvSpPr>
          <p:cNvPr id="9" name="Rectangle 8"/>
          <p:cNvSpPr/>
          <p:nvPr/>
        </p:nvSpPr>
        <p:spPr>
          <a:xfrm>
            <a:off x="-8708" y="6231061"/>
            <a:ext cx="10676708" cy="596897"/>
          </a:xfrm>
          <a:prstGeom prst="rect">
            <a:avLst/>
          </a:prstGeom>
          <a:gradFill>
            <a:gsLst>
              <a:gs pos="17000">
                <a:srgbClr val="00B0F0"/>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5966" y="6127027"/>
            <a:ext cx="1262743" cy="662530"/>
          </a:xfrm>
          <a:prstGeom prst="rect">
            <a:avLst/>
          </a:prstGeom>
        </p:spPr>
      </p:pic>
      <p:pic>
        <p:nvPicPr>
          <p:cNvPr id="11" name="Picture 10"/>
          <p:cNvPicPr>
            <a:picLocks noChangeAspect="1"/>
          </p:cNvPicPr>
          <p:nvPr/>
        </p:nvPicPr>
        <p:blipFill rotWithShape="1">
          <a:blip r:embed="rId4">
            <a:extLst>
              <a:ext uri="{BEBA8EAE-BF5A-486C-A8C5-ECC9F3942E4B}">
                <a14:imgProps xmlns:a14="http://schemas.microsoft.com/office/drawing/2010/main">
                  <a14:imgLayer r:embed="rId5">
                    <a14:imgEffect>
                      <a14:backgroundRemoval t="15625" b="84688" l="0" r="100000"/>
                    </a14:imgEffect>
                  </a14:imgLayer>
                </a14:imgProps>
              </a:ext>
            </a:extLst>
          </a:blip>
          <a:srcRect t="14575" b="16428"/>
          <a:stretch/>
        </p:blipFill>
        <p:spPr>
          <a:xfrm>
            <a:off x="5475244" y="30040"/>
            <a:ext cx="872392" cy="881798"/>
          </a:xfrm>
          <a:prstGeom prst="rect">
            <a:avLst/>
          </a:prstGeom>
        </p:spPr>
      </p:pic>
      <p:sp>
        <p:nvSpPr>
          <p:cNvPr id="2" name="Rectangle 1"/>
          <p:cNvSpPr/>
          <p:nvPr/>
        </p:nvSpPr>
        <p:spPr>
          <a:xfrm>
            <a:off x="465413" y="1160709"/>
            <a:ext cx="11115162" cy="4585871"/>
          </a:xfrm>
          <a:prstGeom prst="rect">
            <a:avLst/>
          </a:prstGeom>
        </p:spPr>
        <p:txBody>
          <a:bodyPr wrap="square">
            <a:spAutoFit/>
          </a:bodyPr>
          <a:lstStyle/>
          <a:p>
            <a:r>
              <a:rPr lang="en-GB" sz="2800" dirty="0" smtClean="0">
                <a:solidFill>
                  <a:srgbClr val="FF0000"/>
                </a:solidFill>
                <a:latin typeface="Times New Roman" panose="02020603050405020304" pitchFamily="18" charset="0"/>
                <a:cs typeface="Times New Roman" panose="02020603050405020304" pitchFamily="18" charset="0"/>
              </a:rPr>
              <a:t>Management of COPD exacerbation:</a:t>
            </a:r>
          </a:p>
          <a:p>
            <a:pPr marL="457200" indent="-457200">
              <a:buFont typeface="Arial" panose="020B0604020202020204" pitchFamily="34" charset="0"/>
              <a:buChar char="•"/>
            </a:pPr>
            <a:r>
              <a:rPr lang="en-GB" sz="2400" dirty="0" smtClean="0">
                <a:solidFill>
                  <a:srgbClr val="FF0000"/>
                </a:solidFill>
                <a:latin typeface="Times New Roman" panose="02020603050405020304" pitchFamily="18" charset="0"/>
                <a:cs typeface="Times New Roman" panose="02020603050405020304" pitchFamily="18" charset="0"/>
              </a:rPr>
              <a:t>Oxygen therapy</a:t>
            </a:r>
          </a:p>
          <a:p>
            <a:r>
              <a:rPr lang="en-GB" sz="2400" dirty="0" smtClean="0">
                <a:latin typeface="Times New Roman" panose="02020603050405020304" pitchFamily="18" charset="0"/>
                <a:cs typeface="Times New Roman" panose="02020603050405020304" pitchFamily="18" charset="0"/>
              </a:rPr>
              <a:t>In </a:t>
            </a:r>
            <a:r>
              <a:rPr lang="en-GB" sz="2400" dirty="0">
                <a:latin typeface="Times New Roman" panose="02020603050405020304" pitchFamily="18" charset="0"/>
                <a:cs typeface="Times New Roman" panose="02020603050405020304" pitchFamily="18" charset="0"/>
              </a:rPr>
              <a:t>patients with an exacerbation of severe COPD, high</a:t>
            </a:r>
          </a:p>
          <a:p>
            <a:r>
              <a:rPr lang="en-GB" sz="2400" dirty="0">
                <a:latin typeface="Times New Roman" panose="02020603050405020304" pitchFamily="18" charset="0"/>
                <a:cs typeface="Times New Roman" panose="02020603050405020304" pitchFamily="18" charset="0"/>
              </a:rPr>
              <a:t>concentrations of oxygen may cause respiratory depression and worsening acidosis.</a:t>
            </a:r>
          </a:p>
          <a:p>
            <a:r>
              <a:rPr lang="en-GB" sz="2400" dirty="0">
                <a:latin typeface="Times New Roman" panose="02020603050405020304" pitchFamily="18" charset="0"/>
                <a:cs typeface="Times New Roman" panose="02020603050405020304" pitchFamily="18" charset="0"/>
              </a:rPr>
              <a:t>Controlled oxygen at 24% or 28% should be used with the aim of maintaining a PaO2 of more than 8 </a:t>
            </a:r>
            <a:r>
              <a:rPr lang="en-GB" sz="2400" dirty="0" err="1">
                <a:latin typeface="Times New Roman" panose="02020603050405020304" pitchFamily="18" charset="0"/>
                <a:cs typeface="Times New Roman" panose="02020603050405020304" pitchFamily="18" charset="0"/>
              </a:rPr>
              <a:t>kPa</a:t>
            </a:r>
            <a:r>
              <a:rPr lang="en-GB" sz="2400" dirty="0">
                <a:latin typeface="Times New Roman" panose="02020603050405020304" pitchFamily="18" charset="0"/>
                <a:cs typeface="Times New Roman" panose="02020603050405020304" pitchFamily="18" charset="0"/>
              </a:rPr>
              <a:t> (60 mmHg) (or an SaO2 of more than 90%) without worsening</a:t>
            </a:r>
          </a:p>
          <a:p>
            <a:endParaRPr lang="en-GB"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400" dirty="0">
                <a:solidFill>
                  <a:srgbClr val="FF0000"/>
                </a:solidFill>
                <a:latin typeface="Times New Roman" panose="02020603050405020304" pitchFamily="18" charset="0"/>
                <a:cs typeface="Times New Roman" panose="02020603050405020304" pitchFamily="18" charset="0"/>
              </a:rPr>
              <a:t>Bronchodilators</a:t>
            </a:r>
          </a:p>
          <a:p>
            <a:pPr marL="342900" indent="-342900">
              <a:buFont typeface="Arial" panose="020B0604020202020204" pitchFamily="34" charset="0"/>
              <a:buChar char="•"/>
            </a:pPr>
            <a:r>
              <a:rPr lang="en-GB" sz="2400" dirty="0">
                <a:solidFill>
                  <a:srgbClr val="FF0000"/>
                </a:solidFill>
                <a:latin typeface="Times New Roman" panose="02020603050405020304" pitchFamily="18" charset="0"/>
                <a:cs typeface="Times New Roman" panose="02020603050405020304" pitchFamily="18" charset="0"/>
              </a:rPr>
              <a:t>Glucocorticoids</a:t>
            </a:r>
          </a:p>
          <a:p>
            <a:pPr marL="342900" indent="-342900">
              <a:buFont typeface="Arial" panose="020B0604020202020204" pitchFamily="34" charset="0"/>
              <a:buChar char="•"/>
            </a:pPr>
            <a:r>
              <a:rPr lang="en-GB" sz="2400" dirty="0">
                <a:solidFill>
                  <a:srgbClr val="FF0000"/>
                </a:solidFill>
                <a:latin typeface="Times New Roman" panose="02020603050405020304" pitchFamily="18" charset="0"/>
                <a:cs typeface="Times New Roman" panose="02020603050405020304" pitchFamily="18" charset="0"/>
              </a:rPr>
              <a:t>Antibiotic therapy</a:t>
            </a:r>
          </a:p>
          <a:p>
            <a:pPr marL="342900" indent="-342900">
              <a:buFont typeface="Arial" panose="020B0604020202020204" pitchFamily="34" charset="0"/>
              <a:buChar char="•"/>
            </a:pPr>
            <a:r>
              <a:rPr lang="en-GB" sz="2400" dirty="0">
                <a:solidFill>
                  <a:srgbClr val="FF0000"/>
                </a:solidFill>
                <a:latin typeface="Times New Roman" panose="02020603050405020304" pitchFamily="18" charset="0"/>
                <a:cs typeface="Times New Roman" panose="02020603050405020304" pitchFamily="18" charset="0"/>
              </a:rPr>
              <a:t>Non-invasive ventilation</a:t>
            </a:r>
          </a:p>
          <a:p>
            <a:pPr marL="342900" indent="-342900">
              <a:buFont typeface="Arial" panose="020B0604020202020204" pitchFamily="34" charset="0"/>
              <a:buChar char="•"/>
            </a:pPr>
            <a:r>
              <a:rPr lang="en-GB" sz="2400" dirty="0">
                <a:solidFill>
                  <a:srgbClr val="FF0000"/>
                </a:solidFill>
                <a:latin typeface="Times New Roman" panose="02020603050405020304" pitchFamily="18" charset="0"/>
                <a:cs typeface="Times New Roman" panose="02020603050405020304" pitchFamily="18" charset="0"/>
              </a:rPr>
              <a:t>Additional therapy</a:t>
            </a:r>
          </a:p>
        </p:txBody>
      </p:sp>
      <p:sp>
        <p:nvSpPr>
          <p:cNvPr id="3" name="Rectangle 2"/>
          <p:cNvSpPr/>
          <p:nvPr/>
        </p:nvSpPr>
        <p:spPr>
          <a:xfrm>
            <a:off x="10564394" y="986803"/>
            <a:ext cx="546689" cy="369332"/>
          </a:xfrm>
          <a:prstGeom prst="rect">
            <a:avLst/>
          </a:prstGeom>
        </p:spPr>
        <p:txBody>
          <a:bodyPr wrap="none">
            <a:spAutoFit/>
          </a:bodyPr>
          <a:lstStyle/>
          <a:p>
            <a:pPr algn="ctr"/>
            <a:r>
              <a:rPr lang="en-US" dirty="0" smtClean="0">
                <a:ln w="0"/>
                <a:effectLst>
                  <a:outerShdw blurRad="38100" dist="19050" dir="2700000" algn="tl" rotWithShape="0">
                    <a:schemeClr val="dk1">
                      <a:alpha val="40000"/>
                    </a:schemeClr>
                  </a:outerShdw>
                </a:effectLst>
              </a:rPr>
              <a:t>LO5</a:t>
            </a:r>
            <a:endParaRPr lang="en-US"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82431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0040"/>
            <a:ext cx="12192000" cy="819886"/>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atin typeface="Times New Roman" pitchFamily="18" charset="0"/>
              <a:cs typeface="Times New Roman" pitchFamily="18" charset="0"/>
            </a:endParaRPr>
          </a:p>
        </p:txBody>
      </p:sp>
      <p:sp>
        <p:nvSpPr>
          <p:cNvPr id="5" name="Subtitle 4"/>
          <p:cNvSpPr>
            <a:spLocks noGrp="1"/>
          </p:cNvSpPr>
          <p:nvPr>
            <p:ph type="subTitle" idx="1"/>
          </p:nvPr>
        </p:nvSpPr>
        <p:spPr>
          <a:xfrm>
            <a:off x="7042523" y="156284"/>
            <a:ext cx="3886200" cy="704275"/>
          </a:xfrm>
        </p:spPr>
        <p:txBody>
          <a:bodyPr>
            <a:noAutofit/>
          </a:bodyPr>
          <a:lstStyle/>
          <a:p>
            <a:pPr algn="ctr"/>
            <a:r>
              <a:rPr lang="en-US" sz="1800" b="1" dirty="0">
                <a:solidFill>
                  <a:srgbClr val="002060"/>
                </a:solidFill>
                <a:latin typeface="Times New Roman" pitchFamily="18" charset="0"/>
                <a:cs typeface="Times New Roman" pitchFamily="18" charset="0"/>
              </a:rPr>
              <a:t>Ministry of Higher Education                                     and Scientific Research</a:t>
            </a:r>
          </a:p>
        </p:txBody>
      </p:sp>
      <p:sp>
        <p:nvSpPr>
          <p:cNvPr id="6" name="Subtitle 4"/>
          <p:cNvSpPr txBox="1">
            <a:spLocks/>
          </p:cNvSpPr>
          <p:nvPr/>
        </p:nvSpPr>
        <p:spPr>
          <a:xfrm>
            <a:off x="1151417" y="147476"/>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b="1" dirty="0">
                <a:solidFill>
                  <a:srgbClr val="002060"/>
                </a:solidFill>
                <a:latin typeface="Times New Roman" pitchFamily="18" charset="0"/>
                <a:cs typeface="Times New Roman" pitchFamily="18" charset="0"/>
              </a:rPr>
              <a:t>University of </a:t>
            </a:r>
            <a:r>
              <a:rPr lang="en-US" sz="1400" b="1" dirty="0" err="1">
                <a:solidFill>
                  <a:srgbClr val="002060"/>
                </a:solidFill>
                <a:latin typeface="Times New Roman" pitchFamily="18" charset="0"/>
                <a:cs typeface="Times New Roman" pitchFamily="18" charset="0"/>
              </a:rPr>
              <a:t>Basrah</a:t>
            </a:r>
            <a:r>
              <a:rPr lang="en-US" sz="1400" b="1" dirty="0">
                <a:solidFill>
                  <a:srgbClr val="002060"/>
                </a:solidFill>
                <a:latin typeface="Times New Roman" pitchFamily="18" charset="0"/>
                <a:cs typeface="Times New Roman" pitchFamily="18" charset="0"/>
              </a:rPr>
              <a:t>                Al-</a:t>
            </a:r>
            <a:r>
              <a:rPr lang="en-US" sz="1400" b="1" dirty="0" err="1">
                <a:solidFill>
                  <a:srgbClr val="002060"/>
                </a:solidFill>
                <a:latin typeface="Times New Roman" pitchFamily="18" charset="0"/>
                <a:cs typeface="Times New Roman" pitchFamily="18" charset="0"/>
              </a:rPr>
              <a:t>zahraa</a:t>
            </a:r>
            <a:r>
              <a:rPr lang="en-US" sz="1400" b="1" dirty="0">
                <a:solidFill>
                  <a:srgbClr val="002060"/>
                </a:solidFill>
                <a:latin typeface="Times New Roman" pitchFamily="18" charset="0"/>
                <a:cs typeface="Times New Roman" pitchFamily="18" charset="0"/>
              </a:rPr>
              <a:t> medical college</a:t>
            </a:r>
          </a:p>
        </p:txBody>
      </p:sp>
      <p:sp>
        <p:nvSpPr>
          <p:cNvPr id="9" name="Rectangle 8"/>
          <p:cNvSpPr/>
          <p:nvPr/>
        </p:nvSpPr>
        <p:spPr>
          <a:xfrm>
            <a:off x="-8708" y="6231061"/>
            <a:ext cx="10676708" cy="596897"/>
          </a:xfrm>
          <a:prstGeom prst="rect">
            <a:avLst/>
          </a:prstGeom>
          <a:gradFill>
            <a:gsLst>
              <a:gs pos="17000">
                <a:srgbClr val="00B0F0"/>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5966" y="6127027"/>
            <a:ext cx="1262743" cy="662530"/>
          </a:xfrm>
          <a:prstGeom prst="rect">
            <a:avLst/>
          </a:prstGeom>
        </p:spPr>
      </p:pic>
      <p:pic>
        <p:nvPicPr>
          <p:cNvPr id="11" name="Picture 10"/>
          <p:cNvPicPr>
            <a:picLocks noChangeAspect="1"/>
          </p:cNvPicPr>
          <p:nvPr/>
        </p:nvPicPr>
        <p:blipFill rotWithShape="1">
          <a:blip r:embed="rId4">
            <a:extLst>
              <a:ext uri="{BEBA8EAE-BF5A-486C-A8C5-ECC9F3942E4B}">
                <a14:imgProps xmlns:a14="http://schemas.microsoft.com/office/drawing/2010/main">
                  <a14:imgLayer r:embed="rId5">
                    <a14:imgEffect>
                      <a14:backgroundRemoval t="15625" b="84688" l="0" r="100000"/>
                    </a14:imgEffect>
                  </a14:imgLayer>
                </a14:imgProps>
              </a:ext>
            </a:extLst>
          </a:blip>
          <a:srcRect t="14575" b="16428"/>
          <a:stretch/>
        </p:blipFill>
        <p:spPr>
          <a:xfrm>
            <a:off x="5475244" y="30040"/>
            <a:ext cx="872392" cy="881798"/>
          </a:xfrm>
          <a:prstGeom prst="rect">
            <a:avLst/>
          </a:prstGeom>
        </p:spPr>
      </p:pic>
      <p:sp>
        <p:nvSpPr>
          <p:cNvPr id="3" name="TextBox 2"/>
          <p:cNvSpPr txBox="1"/>
          <p:nvPr/>
        </p:nvSpPr>
        <p:spPr>
          <a:xfrm>
            <a:off x="1352436" y="1938309"/>
            <a:ext cx="9576287" cy="1754326"/>
          </a:xfrm>
          <a:prstGeom prst="rect">
            <a:avLst/>
          </a:prstGeom>
          <a:noFill/>
        </p:spPr>
        <p:txBody>
          <a:bodyPr wrap="square" rtlCol="0">
            <a:spAutoFit/>
          </a:bodyPr>
          <a:lstStyle/>
          <a:p>
            <a:pPr algn="ctr"/>
            <a:r>
              <a:rPr lang="en-GB" sz="3600" dirty="0" smtClean="0"/>
              <a:t>What are the new modalities of treatment of COPD and what are the indications of lung volume reduction surgery in COPD?</a:t>
            </a:r>
            <a:endParaRPr lang="en-GB" sz="3600" dirty="0"/>
          </a:p>
        </p:txBody>
      </p:sp>
    </p:spTree>
    <p:extLst>
      <p:ext uri="{BB962C8B-B14F-4D97-AF65-F5344CB8AC3E}">
        <p14:creationId xmlns:p14="http://schemas.microsoft.com/office/powerpoint/2010/main" val="733019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0040"/>
            <a:ext cx="12192000" cy="819886"/>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atin typeface="Times New Roman" pitchFamily="18" charset="0"/>
              <a:cs typeface="Times New Roman" pitchFamily="18" charset="0"/>
            </a:endParaRPr>
          </a:p>
        </p:txBody>
      </p:sp>
      <p:sp>
        <p:nvSpPr>
          <p:cNvPr id="5" name="Subtitle 4"/>
          <p:cNvSpPr>
            <a:spLocks noGrp="1"/>
          </p:cNvSpPr>
          <p:nvPr>
            <p:ph type="subTitle" idx="1"/>
          </p:nvPr>
        </p:nvSpPr>
        <p:spPr>
          <a:xfrm>
            <a:off x="7042523" y="156284"/>
            <a:ext cx="3886200" cy="704275"/>
          </a:xfrm>
        </p:spPr>
        <p:txBody>
          <a:bodyPr>
            <a:noAutofit/>
          </a:bodyPr>
          <a:lstStyle/>
          <a:p>
            <a:pPr algn="ctr"/>
            <a:r>
              <a:rPr lang="en-US" sz="1800" b="1" dirty="0">
                <a:solidFill>
                  <a:srgbClr val="002060"/>
                </a:solidFill>
                <a:latin typeface="Times New Roman" pitchFamily="18" charset="0"/>
                <a:cs typeface="Times New Roman" pitchFamily="18" charset="0"/>
              </a:rPr>
              <a:t>Ministry of Higher Education                                     and Scientific Research</a:t>
            </a:r>
          </a:p>
        </p:txBody>
      </p:sp>
      <p:sp>
        <p:nvSpPr>
          <p:cNvPr id="6" name="Subtitle 4"/>
          <p:cNvSpPr txBox="1">
            <a:spLocks/>
          </p:cNvSpPr>
          <p:nvPr/>
        </p:nvSpPr>
        <p:spPr>
          <a:xfrm>
            <a:off x="1151417" y="147476"/>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b="1" dirty="0">
                <a:solidFill>
                  <a:srgbClr val="002060"/>
                </a:solidFill>
                <a:latin typeface="Times New Roman" pitchFamily="18" charset="0"/>
                <a:cs typeface="Times New Roman" pitchFamily="18" charset="0"/>
              </a:rPr>
              <a:t>University of </a:t>
            </a:r>
            <a:r>
              <a:rPr lang="en-US" sz="1400" b="1" dirty="0" err="1">
                <a:solidFill>
                  <a:srgbClr val="002060"/>
                </a:solidFill>
                <a:latin typeface="Times New Roman" pitchFamily="18" charset="0"/>
                <a:cs typeface="Times New Roman" pitchFamily="18" charset="0"/>
              </a:rPr>
              <a:t>Basrah</a:t>
            </a:r>
            <a:r>
              <a:rPr lang="en-US" sz="1400" b="1" dirty="0">
                <a:solidFill>
                  <a:srgbClr val="002060"/>
                </a:solidFill>
                <a:latin typeface="Times New Roman" pitchFamily="18" charset="0"/>
                <a:cs typeface="Times New Roman" pitchFamily="18" charset="0"/>
              </a:rPr>
              <a:t>                Al-</a:t>
            </a:r>
            <a:r>
              <a:rPr lang="en-US" sz="1400" b="1" dirty="0" err="1">
                <a:solidFill>
                  <a:srgbClr val="002060"/>
                </a:solidFill>
                <a:latin typeface="Times New Roman" pitchFamily="18" charset="0"/>
                <a:cs typeface="Times New Roman" pitchFamily="18" charset="0"/>
              </a:rPr>
              <a:t>zahraa</a:t>
            </a:r>
            <a:r>
              <a:rPr lang="en-US" sz="1400" b="1" dirty="0">
                <a:solidFill>
                  <a:srgbClr val="002060"/>
                </a:solidFill>
                <a:latin typeface="Times New Roman" pitchFamily="18" charset="0"/>
                <a:cs typeface="Times New Roman" pitchFamily="18" charset="0"/>
              </a:rPr>
              <a:t> medical college</a:t>
            </a:r>
          </a:p>
        </p:txBody>
      </p:sp>
      <p:sp>
        <p:nvSpPr>
          <p:cNvPr id="9" name="Rectangle 8"/>
          <p:cNvSpPr/>
          <p:nvPr/>
        </p:nvSpPr>
        <p:spPr>
          <a:xfrm>
            <a:off x="-8708" y="6231061"/>
            <a:ext cx="10676708" cy="596897"/>
          </a:xfrm>
          <a:prstGeom prst="rect">
            <a:avLst/>
          </a:prstGeom>
          <a:gradFill>
            <a:gsLst>
              <a:gs pos="17000">
                <a:srgbClr val="00B0F0"/>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5966" y="6127027"/>
            <a:ext cx="1262743" cy="662530"/>
          </a:xfrm>
          <a:prstGeom prst="rect">
            <a:avLst/>
          </a:prstGeom>
        </p:spPr>
      </p:pic>
      <p:pic>
        <p:nvPicPr>
          <p:cNvPr id="11" name="Picture 10"/>
          <p:cNvPicPr>
            <a:picLocks noChangeAspect="1"/>
          </p:cNvPicPr>
          <p:nvPr/>
        </p:nvPicPr>
        <p:blipFill rotWithShape="1">
          <a:blip r:embed="rId4">
            <a:extLst>
              <a:ext uri="{BEBA8EAE-BF5A-486C-A8C5-ECC9F3942E4B}">
                <a14:imgProps xmlns:a14="http://schemas.microsoft.com/office/drawing/2010/main">
                  <a14:imgLayer r:embed="rId5">
                    <a14:imgEffect>
                      <a14:backgroundRemoval t="15625" b="84688" l="0" r="100000"/>
                    </a14:imgEffect>
                  </a14:imgLayer>
                </a14:imgProps>
              </a:ext>
            </a:extLst>
          </a:blip>
          <a:srcRect t="14575" b="16428"/>
          <a:stretch/>
        </p:blipFill>
        <p:spPr>
          <a:xfrm>
            <a:off x="5475244" y="30040"/>
            <a:ext cx="872392" cy="881798"/>
          </a:xfrm>
          <a:prstGeom prst="rect">
            <a:avLst/>
          </a:prstGeom>
        </p:spPr>
      </p:pic>
      <p:sp>
        <p:nvSpPr>
          <p:cNvPr id="2" name="Rectangle 1"/>
          <p:cNvSpPr/>
          <p:nvPr/>
        </p:nvSpPr>
        <p:spPr>
          <a:xfrm>
            <a:off x="4512588" y="2967335"/>
            <a:ext cx="3166829"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Thank you</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527207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0040"/>
            <a:ext cx="12192000" cy="819886"/>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atin typeface="Times New Roman" pitchFamily="18" charset="0"/>
              <a:cs typeface="Times New Roman" pitchFamily="18" charset="0"/>
            </a:endParaRPr>
          </a:p>
        </p:txBody>
      </p:sp>
      <p:sp>
        <p:nvSpPr>
          <p:cNvPr id="5" name="Subtitle 4"/>
          <p:cNvSpPr>
            <a:spLocks noGrp="1"/>
          </p:cNvSpPr>
          <p:nvPr>
            <p:ph type="subTitle" idx="1"/>
          </p:nvPr>
        </p:nvSpPr>
        <p:spPr>
          <a:xfrm>
            <a:off x="7042523" y="156284"/>
            <a:ext cx="3886200" cy="704275"/>
          </a:xfrm>
        </p:spPr>
        <p:txBody>
          <a:bodyPr>
            <a:noAutofit/>
          </a:bodyPr>
          <a:lstStyle/>
          <a:p>
            <a:pPr algn="ctr"/>
            <a:r>
              <a:rPr lang="en-US" sz="1800" b="1" dirty="0">
                <a:solidFill>
                  <a:srgbClr val="002060"/>
                </a:solidFill>
                <a:latin typeface="Times New Roman" pitchFamily="18" charset="0"/>
                <a:cs typeface="Times New Roman" pitchFamily="18" charset="0"/>
              </a:rPr>
              <a:t>Ministry of Higher Education                                     and Scientific Research</a:t>
            </a:r>
          </a:p>
        </p:txBody>
      </p:sp>
      <p:sp>
        <p:nvSpPr>
          <p:cNvPr id="6" name="Subtitle 4"/>
          <p:cNvSpPr txBox="1">
            <a:spLocks/>
          </p:cNvSpPr>
          <p:nvPr/>
        </p:nvSpPr>
        <p:spPr>
          <a:xfrm>
            <a:off x="1151417" y="147476"/>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b="1" dirty="0">
                <a:solidFill>
                  <a:srgbClr val="002060"/>
                </a:solidFill>
                <a:latin typeface="Times New Roman" pitchFamily="18" charset="0"/>
                <a:cs typeface="Times New Roman" pitchFamily="18" charset="0"/>
              </a:rPr>
              <a:t>University of </a:t>
            </a:r>
            <a:r>
              <a:rPr lang="en-US" sz="1400" b="1" dirty="0" err="1">
                <a:solidFill>
                  <a:srgbClr val="002060"/>
                </a:solidFill>
                <a:latin typeface="Times New Roman" pitchFamily="18" charset="0"/>
                <a:cs typeface="Times New Roman" pitchFamily="18" charset="0"/>
              </a:rPr>
              <a:t>Basrah</a:t>
            </a:r>
            <a:r>
              <a:rPr lang="en-US" sz="1400" b="1" dirty="0">
                <a:solidFill>
                  <a:srgbClr val="002060"/>
                </a:solidFill>
                <a:latin typeface="Times New Roman" pitchFamily="18" charset="0"/>
                <a:cs typeface="Times New Roman" pitchFamily="18" charset="0"/>
              </a:rPr>
              <a:t>                Al-</a:t>
            </a:r>
            <a:r>
              <a:rPr lang="en-US" sz="1400" b="1" dirty="0" err="1">
                <a:solidFill>
                  <a:srgbClr val="002060"/>
                </a:solidFill>
                <a:latin typeface="Times New Roman" pitchFamily="18" charset="0"/>
                <a:cs typeface="Times New Roman" pitchFamily="18" charset="0"/>
              </a:rPr>
              <a:t>zahraa</a:t>
            </a:r>
            <a:r>
              <a:rPr lang="en-US" sz="1400" b="1" dirty="0">
                <a:solidFill>
                  <a:srgbClr val="002060"/>
                </a:solidFill>
                <a:latin typeface="Times New Roman" pitchFamily="18" charset="0"/>
                <a:cs typeface="Times New Roman" pitchFamily="18" charset="0"/>
              </a:rPr>
              <a:t> medical college</a:t>
            </a:r>
          </a:p>
        </p:txBody>
      </p:sp>
      <p:sp>
        <p:nvSpPr>
          <p:cNvPr id="9" name="Rectangle 8"/>
          <p:cNvSpPr/>
          <p:nvPr/>
        </p:nvSpPr>
        <p:spPr>
          <a:xfrm>
            <a:off x="-8708" y="6231061"/>
            <a:ext cx="10676708" cy="596897"/>
          </a:xfrm>
          <a:prstGeom prst="rect">
            <a:avLst/>
          </a:prstGeom>
          <a:gradFill>
            <a:gsLst>
              <a:gs pos="17000">
                <a:srgbClr val="00B0F0"/>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5966" y="6127027"/>
            <a:ext cx="1262743" cy="662530"/>
          </a:xfrm>
          <a:prstGeom prst="rect">
            <a:avLst/>
          </a:prstGeom>
        </p:spPr>
      </p:pic>
      <p:pic>
        <p:nvPicPr>
          <p:cNvPr id="11" name="Picture 10"/>
          <p:cNvPicPr>
            <a:picLocks noChangeAspect="1"/>
          </p:cNvPicPr>
          <p:nvPr/>
        </p:nvPicPr>
        <p:blipFill rotWithShape="1">
          <a:blip r:embed="rId4">
            <a:extLst>
              <a:ext uri="{BEBA8EAE-BF5A-486C-A8C5-ECC9F3942E4B}">
                <a14:imgProps xmlns:a14="http://schemas.microsoft.com/office/drawing/2010/main">
                  <a14:imgLayer r:embed="rId5">
                    <a14:imgEffect>
                      <a14:backgroundRemoval t="15625" b="84688" l="0" r="100000"/>
                    </a14:imgEffect>
                  </a14:imgLayer>
                </a14:imgProps>
              </a:ext>
            </a:extLst>
          </a:blip>
          <a:srcRect t="14575" b="16428"/>
          <a:stretch/>
        </p:blipFill>
        <p:spPr>
          <a:xfrm>
            <a:off x="5475244" y="30040"/>
            <a:ext cx="872392" cy="881798"/>
          </a:xfrm>
          <a:prstGeom prst="rect">
            <a:avLst/>
          </a:prstGeom>
        </p:spPr>
      </p:pic>
      <p:sp>
        <p:nvSpPr>
          <p:cNvPr id="12" name="Rectangle 11"/>
          <p:cNvSpPr/>
          <p:nvPr/>
        </p:nvSpPr>
        <p:spPr>
          <a:xfrm>
            <a:off x="450075" y="1038082"/>
            <a:ext cx="11415223" cy="2308324"/>
          </a:xfrm>
          <a:prstGeom prst="rect">
            <a:avLst/>
          </a:prstGeom>
        </p:spPr>
        <p:txBody>
          <a:bodyPr wrap="square">
            <a:spAutoFit/>
          </a:bodyPr>
          <a:lstStyle/>
          <a:p>
            <a:r>
              <a:rPr lang="en-GB" sz="2400" b="1" dirty="0" smtClean="0">
                <a:solidFill>
                  <a:srgbClr val="FF0000"/>
                </a:solidFill>
                <a:latin typeface="Times New Roman" panose="02020603050405020304" pitchFamily="18" charset="0"/>
                <a:cs typeface="Times New Roman" panose="02020603050405020304" pitchFamily="18" charset="0"/>
              </a:rPr>
              <a:t>Learning objective :</a:t>
            </a:r>
          </a:p>
          <a:p>
            <a:pPr marL="457200" indent="-457200">
              <a:buFont typeface="+mj-lt"/>
              <a:buAutoNum type="arabicPeriod"/>
            </a:pPr>
            <a:r>
              <a:rPr lang="en-GB" sz="2400" b="1" dirty="0" smtClean="0">
                <a:latin typeface="Times New Roman" panose="02020603050405020304" pitchFamily="18" charset="0"/>
                <a:cs typeface="Times New Roman" panose="02020603050405020304" pitchFamily="18" charset="0"/>
              </a:rPr>
              <a:t>Definition of COPD</a:t>
            </a:r>
          </a:p>
          <a:p>
            <a:pPr marL="457200" indent="-457200">
              <a:buFont typeface="+mj-lt"/>
              <a:buAutoNum type="arabicPeriod"/>
            </a:pPr>
            <a:r>
              <a:rPr lang="en-GB" sz="2400" b="1" dirty="0" smtClean="0">
                <a:latin typeface="Times New Roman" panose="02020603050405020304" pitchFamily="18" charset="0"/>
                <a:cs typeface="Times New Roman" panose="02020603050405020304" pitchFamily="18" charset="0"/>
              </a:rPr>
              <a:t>Risk factors for COPD and pathophysiology </a:t>
            </a:r>
          </a:p>
          <a:p>
            <a:pPr marL="457200" indent="-457200">
              <a:buFont typeface="+mj-lt"/>
              <a:buAutoNum type="arabicPeriod"/>
            </a:pPr>
            <a:r>
              <a:rPr lang="en-GB" sz="2400" b="1" dirty="0" smtClean="0">
                <a:latin typeface="Times New Roman" panose="02020603050405020304" pitchFamily="18" charset="0"/>
                <a:cs typeface="Times New Roman" panose="02020603050405020304" pitchFamily="18" charset="0"/>
              </a:rPr>
              <a:t>Classification of severity</a:t>
            </a:r>
          </a:p>
          <a:p>
            <a:pPr marL="457200" indent="-457200">
              <a:buFont typeface="+mj-lt"/>
              <a:buAutoNum type="arabicPeriod"/>
            </a:pPr>
            <a:r>
              <a:rPr lang="en-GB" sz="2400" b="1" dirty="0" smtClean="0">
                <a:latin typeface="Times New Roman" panose="02020603050405020304" pitchFamily="18" charset="0"/>
                <a:cs typeface="Times New Roman" panose="02020603050405020304" pitchFamily="18" charset="0"/>
              </a:rPr>
              <a:t>Clinical presentation and diagnostic tools</a:t>
            </a:r>
          </a:p>
          <a:p>
            <a:pPr marL="457200" indent="-457200">
              <a:buFont typeface="+mj-lt"/>
              <a:buAutoNum type="arabicPeriod"/>
            </a:pPr>
            <a:r>
              <a:rPr lang="en-GB" sz="2400" b="1" dirty="0" smtClean="0">
                <a:latin typeface="Times New Roman" panose="02020603050405020304" pitchFamily="18" charset="0"/>
                <a:cs typeface="Times New Roman" panose="02020603050405020304" pitchFamily="18" charset="0"/>
              </a:rPr>
              <a:t>Management of COPD</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7638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0040"/>
            <a:ext cx="12192000" cy="819886"/>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atin typeface="Times New Roman" pitchFamily="18" charset="0"/>
              <a:cs typeface="Times New Roman" pitchFamily="18" charset="0"/>
            </a:endParaRPr>
          </a:p>
        </p:txBody>
      </p:sp>
      <p:sp>
        <p:nvSpPr>
          <p:cNvPr id="5" name="Subtitle 4"/>
          <p:cNvSpPr>
            <a:spLocks noGrp="1"/>
          </p:cNvSpPr>
          <p:nvPr>
            <p:ph type="subTitle" idx="1"/>
          </p:nvPr>
        </p:nvSpPr>
        <p:spPr>
          <a:xfrm>
            <a:off x="7042523" y="156284"/>
            <a:ext cx="3886200" cy="704275"/>
          </a:xfrm>
        </p:spPr>
        <p:txBody>
          <a:bodyPr>
            <a:noAutofit/>
          </a:bodyPr>
          <a:lstStyle/>
          <a:p>
            <a:pPr algn="ctr"/>
            <a:r>
              <a:rPr lang="en-US" sz="1800" b="1" dirty="0">
                <a:solidFill>
                  <a:srgbClr val="002060"/>
                </a:solidFill>
                <a:latin typeface="Times New Roman" pitchFamily="18" charset="0"/>
                <a:cs typeface="Times New Roman" pitchFamily="18" charset="0"/>
              </a:rPr>
              <a:t>Ministry of Higher Education                                     and Scientific Research</a:t>
            </a:r>
          </a:p>
        </p:txBody>
      </p:sp>
      <p:sp>
        <p:nvSpPr>
          <p:cNvPr id="6" name="Subtitle 4"/>
          <p:cNvSpPr txBox="1">
            <a:spLocks/>
          </p:cNvSpPr>
          <p:nvPr/>
        </p:nvSpPr>
        <p:spPr>
          <a:xfrm>
            <a:off x="1151417" y="147476"/>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b="1" dirty="0">
                <a:solidFill>
                  <a:srgbClr val="002060"/>
                </a:solidFill>
                <a:latin typeface="Times New Roman" pitchFamily="18" charset="0"/>
                <a:cs typeface="Times New Roman" pitchFamily="18" charset="0"/>
              </a:rPr>
              <a:t>University of </a:t>
            </a:r>
            <a:r>
              <a:rPr lang="en-US" sz="1400" b="1" dirty="0" err="1">
                <a:solidFill>
                  <a:srgbClr val="002060"/>
                </a:solidFill>
                <a:latin typeface="Times New Roman" pitchFamily="18" charset="0"/>
                <a:cs typeface="Times New Roman" pitchFamily="18" charset="0"/>
              </a:rPr>
              <a:t>Basrah</a:t>
            </a:r>
            <a:r>
              <a:rPr lang="en-US" sz="1400" b="1" dirty="0">
                <a:solidFill>
                  <a:srgbClr val="002060"/>
                </a:solidFill>
                <a:latin typeface="Times New Roman" pitchFamily="18" charset="0"/>
                <a:cs typeface="Times New Roman" pitchFamily="18" charset="0"/>
              </a:rPr>
              <a:t>                Al-</a:t>
            </a:r>
            <a:r>
              <a:rPr lang="en-US" sz="1400" b="1" dirty="0" err="1">
                <a:solidFill>
                  <a:srgbClr val="002060"/>
                </a:solidFill>
                <a:latin typeface="Times New Roman" pitchFamily="18" charset="0"/>
                <a:cs typeface="Times New Roman" pitchFamily="18" charset="0"/>
              </a:rPr>
              <a:t>zahraa</a:t>
            </a:r>
            <a:r>
              <a:rPr lang="en-US" sz="1400" b="1" dirty="0">
                <a:solidFill>
                  <a:srgbClr val="002060"/>
                </a:solidFill>
                <a:latin typeface="Times New Roman" pitchFamily="18" charset="0"/>
                <a:cs typeface="Times New Roman" pitchFamily="18" charset="0"/>
              </a:rPr>
              <a:t> medical college</a:t>
            </a:r>
          </a:p>
        </p:txBody>
      </p:sp>
      <p:sp>
        <p:nvSpPr>
          <p:cNvPr id="9" name="Rectangle 8"/>
          <p:cNvSpPr/>
          <p:nvPr/>
        </p:nvSpPr>
        <p:spPr>
          <a:xfrm>
            <a:off x="-8708" y="6231061"/>
            <a:ext cx="10676708" cy="596897"/>
          </a:xfrm>
          <a:prstGeom prst="rect">
            <a:avLst/>
          </a:prstGeom>
          <a:gradFill>
            <a:gsLst>
              <a:gs pos="17000">
                <a:srgbClr val="00B0F0"/>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5966" y="6127027"/>
            <a:ext cx="1262743" cy="662530"/>
          </a:xfrm>
          <a:prstGeom prst="rect">
            <a:avLst/>
          </a:prstGeom>
        </p:spPr>
      </p:pic>
      <p:pic>
        <p:nvPicPr>
          <p:cNvPr id="11" name="Picture 10"/>
          <p:cNvPicPr>
            <a:picLocks noChangeAspect="1"/>
          </p:cNvPicPr>
          <p:nvPr/>
        </p:nvPicPr>
        <p:blipFill rotWithShape="1">
          <a:blip r:embed="rId4">
            <a:extLst>
              <a:ext uri="{BEBA8EAE-BF5A-486C-A8C5-ECC9F3942E4B}">
                <a14:imgProps xmlns:a14="http://schemas.microsoft.com/office/drawing/2010/main">
                  <a14:imgLayer r:embed="rId5">
                    <a14:imgEffect>
                      <a14:backgroundRemoval t="15625" b="84688" l="0" r="100000"/>
                    </a14:imgEffect>
                  </a14:imgLayer>
                </a14:imgProps>
              </a:ext>
            </a:extLst>
          </a:blip>
          <a:srcRect t="14575" b="16428"/>
          <a:stretch/>
        </p:blipFill>
        <p:spPr>
          <a:xfrm>
            <a:off x="5475244" y="30040"/>
            <a:ext cx="872392" cy="881798"/>
          </a:xfrm>
          <a:prstGeom prst="rect">
            <a:avLst/>
          </a:prstGeom>
        </p:spPr>
      </p:pic>
      <p:sp>
        <p:nvSpPr>
          <p:cNvPr id="8" name="Rectangle 7"/>
          <p:cNvSpPr/>
          <p:nvPr/>
        </p:nvSpPr>
        <p:spPr>
          <a:xfrm>
            <a:off x="415636" y="1049482"/>
            <a:ext cx="11093757" cy="5262979"/>
          </a:xfrm>
          <a:prstGeom prst="rect">
            <a:avLst/>
          </a:prstGeom>
        </p:spPr>
        <p:txBody>
          <a:bodyPr wrap="square">
            <a:spAutoFit/>
          </a:bodyPr>
          <a:lstStyle/>
          <a:p>
            <a:r>
              <a:rPr lang="en-GB" sz="3200" dirty="0">
                <a:solidFill>
                  <a:srgbClr val="FF0000"/>
                </a:solidFill>
                <a:latin typeface="Times New Roman" panose="02020603050405020304" pitchFamily="18" charset="0"/>
                <a:cs typeface="Times New Roman" panose="02020603050405020304" pitchFamily="18" charset="0"/>
              </a:rPr>
              <a:t>Chronic obstructive airway disease :</a:t>
            </a:r>
          </a:p>
          <a:p>
            <a:pPr marL="342900" indent="-342900">
              <a:buFont typeface="Wingdings" panose="05000000000000000000" pitchFamily="2" charset="2"/>
              <a:buChar char="v"/>
            </a:pPr>
            <a:endParaRPr lang="en-GB" sz="2400" dirty="0">
              <a:solidFill>
                <a:srgbClr val="FF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GB" sz="2000" dirty="0">
                <a:latin typeface="Times New Roman" panose="02020603050405020304" pitchFamily="18" charset="0"/>
                <a:cs typeface="Times New Roman" panose="02020603050405020304" pitchFamily="18" charset="0"/>
              </a:rPr>
              <a:t>Chronic obstructive pulmonary disease (COPD) is a chronic lung disease defined by persistent respiratory symptoms and airflow limitation or obstruction </a:t>
            </a:r>
            <a:r>
              <a:rPr lang="en-GB" sz="2000" dirty="0">
                <a:solidFill>
                  <a:schemeClr val="accent1"/>
                </a:solidFill>
                <a:latin typeface="Times New Roman" panose="02020603050405020304" pitchFamily="18" charset="0"/>
                <a:cs typeface="Times New Roman" panose="02020603050405020304" pitchFamily="18" charset="0"/>
              </a:rPr>
              <a:t>that is not fully reversible</a:t>
            </a:r>
            <a:r>
              <a:rPr lang="en-GB" sz="2000" dirty="0" smtClean="0">
                <a:solidFill>
                  <a:schemeClr val="accent1"/>
                </a:solidFill>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v"/>
            </a:pPr>
            <a:endParaRPr lang="en-GB"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GB" sz="2000" dirty="0">
                <a:latin typeface="Times New Roman" panose="02020603050405020304" pitchFamily="18" charset="0"/>
                <a:cs typeface="Times New Roman" panose="02020603050405020304" pitchFamily="18" charset="0"/>
              </a:rPr>
              <a:t>Cigarette smoking represents the most significant risk factor for COPD and the risk of developing the condition relates to both the amount and duration of smoking. It is unusual to develop COPD with </a:t>
            </a:r>
            <a:r>
              <a:rPr lang="en-GB" sz="2000" dirty="0" smtClean="0">
                <a:latin typeface="Times New Roman" panose="02020603050405020304" pitchFamily="18" charset="0"/>
                <a:cs typeface="Times New Roman" panose="02020603050405020304" pitchFamily="18" charset="0"/>
              </a:rPr>
              <a:t>less than </a:t>
            </a:r>
            <a:r>
              <a:rPr lang="en-GB" sz="2000" dirty="0">
                <a:latin typeface="Times New Roman" panose="02020603050405020304" pitchFamily="18" charset="0"/>
                <a:cs typeface="Times New Roman" panose="02020603050405020304" pitchFamily="18" charset="0"/>
              </a:rPr>
              <a:t>10 pack </a:t>
            </a:r>
            <a:r>
              <a:rPr lang="en-GB" sz="2000" dirty="0" smtClean="0">
                <a:latin typeface="Times New Roman" panose="02020603050405020304" pitchFamily="18" charset="0"/>
                <a:cs typeface="Times New Roman" panose="02020603050405020304" pitchFamily="18" charset="0"/>
              </a:rPr>
              <a:t>years</a:t>
            </a:r>
          </a:p>
          <a:p>
            <a:pPr marL="342900" indent="-342900">
              <a:buFont typeface="Wingdings" panose="05000000000000000000" pitchFamily="2" charset="2"/>
              <a:buChar char="v"/>
            </a:pPr>
            <a:endParaRPr lang="en-GB" sz="20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pPr>
            <a:r>
              <a:rPr lang="en-GB" sz="2000" dirty="0">
                <a:latin typeface="Times New Roman" panose="02020603050405020304" pitchFamily="18" charset="0"/>
                <a:cs typeface="Times New Roman" panose="02020603050405020304" pitchFamily="18" charset="0"/>
              </a:rPr>
              <a:t>Related diagnoses include chronic bronchitis (cough and sputum for at least 3 consecutive months in each of 2 consecutive years) and emphysema (abnormal permanent enlargement of the airspaces distal to the terminal bronchioles, accompanied by destruction of their walls and without obvious fibrosis).</a:t>
            </a:r>
          </a:p>
          <a:p>
            <a:pPr marL="342900" indent="-342900" algn="just">
              <a:buFont typeface="Wingdings" panose="05000000000000000000" pitchFamily="2" charset="2"/>
              <a:buChar char="v"/>
            </a:pPr>
            <a:endParaRPr lang="en-GB"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pPr>
            <a:r>
              <a:rPr lang="en-GB" sz="2000" dirty="0">
                <a:latin typeface="Times New Roman" panose="02020603050405020304" pitchFamily="18" charset="0"/>
                <a:cs typeface="Times New Roman" panose="02020603050405020304" pitchFamily="18" charset="0"/>
              </a:rPr>
              <a:t>Commonly associated co-morbid conditions include cardiovascular disease, cerebrovascular disease, the metabolic syndrome, osteoporosis, depression and lung cancer.</a:t>
            </a:r>
          </a:p>
          <a:p>
            <a:pPr marL="342900" indent="-342900">
              <a:buFont typeface="Wingdings" panose="05000000000000000000" pitchFamily="2" charset="2"/>
              <a:buChar char="v"/>
            </a:pPr>
            <a:endParaRPr lang="en-GB" sz="2000" dirty="0">
              <a:latin typeface="Times New Roman" panose="02020603050405020304" pitchFamily="18" charset="0"/>
              <a:cs typeface="Times New Roman" panose="02020603050405020304" pitchFamily="18" charset="0"/>
            </a:endParaRPr>
          </a:p>
        </p:txBody>
      </p:sp>
      <p:sp>
        <p:nvSpPr>
          <p:cNvPr id="2" name="Rectangle 1"/>
          <p:cNvSpPr/>
          <p:nvPr/>
        </p:nvSpPr>
        <p:spPr>
          <a:xfrm>
            <a:off x="10723329" y="986803"/>
            <a:ext cx="666850" cy="461665"/>
          </a:xfrm>
          <a:prstGeom prst="rect">
            <a:avLst/>
          </a:prstGeom>
          <a:noFill/>
        </p:spPr>
        <p:txBody>
          <a:bodyPr wrap="none" lIns="91440" tIns="45720" rIns="91440" bIns="45720">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rPr>
              <a:t>LO1</a:t>
            </a:r>
            <a:endParaRPr lang="en-US" sz="2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38381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0040"/>
            <a:ext cx="12192000" cy="819886"/>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atin typeface="Times New Roman" pitchFamily="18" charset="0"/>
              <a:cs typeface="Times New Roman" pitchFamily="18" charset="0"/>
            </a:endParaRPr>
          </a:p>
        </p:txBody>
      </p:sp>
      <p:sp>
        <p:nvSpPr>
          <p:cNvPr id="5" name="Subtitle 4"/>
          <p:cNvSpPr>
            <a:spLocks noGrp="1"/>
          </p:cNvSpPr>
          <p:nvPr>
            <p:ph type="subTitle" idx="1"/>
          </p:nvPr>
        </p:nvSpPr>
        <p:spPr>
          <a:xfrm>
            <a:off x="7042523" y="156284"/>
            <a:ext cx="3886200" cy="704275"/>
          </a:xfrm>
        </p:spPr>
        <p:txBody>
          <a:bodyPr>
            <a:noAutofit/>
          </a:bodyPr>
          <a:lstStyle/>
          <a:p>
            <a:pPr algn="ctr"/>
            <a:r>
              <a:rPr lang="en-US" sz="1800" b="1" dirty="0">
                <a:solidFill>
                  <a:srgbClr val="002060"/>
                </a:solidFill>
                <a:latin typeface="Times New Roman" pitchFamily="18" charset="0"/>
                <a:cs typeface="Times New Roman" pitchFamily="18" charset="0"/>
              </a:rPr>
              <a:t>Ministry of Higher Education                                     and Scientific Research</a:t>
            </a:r>
          </a:p>
        </p:txBody>
      </p:sp>
      <p:sp>
        <p:nvSpPr>
          <p:cNvPr id="6" name="Subtitle 4"/>
          <p:cNvSpPr txBox="1">
            <a:spLocks/>
          </p:cNvSpPr>
          <p:nvPr/>
        </p:nvSpPr>
        <p:spPr>
          <a:xfrm>
            <a:off x="1151417" y="147476"/>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b="1" dirty="0">
                <a:solidFill>
                  <a:srgbClr val="002060"/>
                </a:solidFill>
                <a:latin typeface="Times New Roman" pitchFamily="18" charset="0"/>
                <a:cs typeface="Times New Roman" pitchFamily="18" charset="0"/>
              </a:rPr>
              <a:t>University of </a:t>
            </a:r>
            <a:r>
              <a:rPr lang="en-US" sz="1400" b="1" dirty="0" err="1">
                <a:solidFill>
                  <a:srgbClr val="002060"/>
                </a:solidFill>
                <a:latin typeface="Times New Roman" pitchFamily="18" charset="0"/>
                <a:cs typeface="Times New Roman" pitchFamily="18" charset="0"/>
              </a:rPr>
              <a:t>Basrah</a:t>
            </a:r>
            <a:r>
              <a:rPr lang="en-US" sz="1400" b="1" dirty="0">
                <a:solidFill>
                  <a:srgbClr val="002060"/>
                </a:solidFill>
                <a:latin typeface="Times New Roman" pitchFamily="18" charset="0"/>
                <a:cs typeface="Times New Roman" pitchFamily="18" charset="0"/>
              </a:rPr>
              <a:t>                Al-</a:t>
            </a:r>
            <a:r>
              <a:rPr lang="en-US" sz="1400" b="1" dirty="0" err="1">
                <a:solidFill>
                  <a:srgbClr val="002060"/>
                </a:solidFill>
                <a:latin typeface="Times New Roman" pitchFamily="18" charset="0"/>
                <a:cs typeface="Times New Roman" pitchFamily="18" charset="0"/>
              </a:rPr>
              <a:t>zahraa</a:t>
            </a:r>
            <a:r>
              <a:rPr lang="en-US" sz="1400" b="1" dirty="0">
                <a:solidFill>
                  <a:srgbClr val="002060"/>
                </a:solidFill>
                <a:latin typeface="Times New Roman" pitchFamily="18" charset="0"/>
                <a:cs typeface="Times New Roman" pitchFamily="18" charset="0"/>
              </a:rPr>
              <a:t> medical college</a:t>
            </a:r>
          </a:p>
        </p:txBody>
      </p:sp>
      <p:sp>
        <p:nvSpPr>
          <p:cNvPr id="9" name="Rectangle 8"/>
          <p:cNvSpPr/>
          <p:nvPr/>
        </p:nvSpPr>
        <p:spPr>
          <a:xfrm>
            <a:off x="-8708" y="6231061"/>
            <a:ext cx="10676708" cy="596897"/>
          </a:xfrm>
          <a:prstGeom prst="rect">
            <a:avLst/>
          </a:prstGeom>
          <a:gradFill>
            <a:gsLst>
              <a:gs pos="17000">
                <a:srgbClr val="00B0F0"/>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5966" y="6127027"/>
            <a:ext cx="1262743" cy="662530"/>
          </a:xfrm>
          <a:prstGeom prst="rect">
            <a:avLst/>
          </a:prstGeom>
        </p:spPr>
      </p:pic>
      <p:pic>
        <p:nvPicPr>
          <p:cNvPr id="11" name="Picture 10"/>
          <p:cNvPicPr>
            <a:picLocks noChangeAspect="1"/>
          </p:cNvPicPr>
          <p:nvPr/>
        </p:nvPicPr>
        <p:blipFill rotWithShape="1">
          <a:blip r:embed="rId4">
            <a:extLst>
              <a:ext uri="{BEBA8EAE-BF5A-486C-A8C5-ECC9F3942E4B}">
                <a14:imgProps xmlns:a14="http://schemas.microsoft.com/office/drawing/2010/main">
                  <a14:imgLayer r:embed="rId5">
                    <a14:imgEffect>
                      <a14:backgroundRemoval t="15625" b="84688" l="0" r="100000"/>
                    </a14:imgEffect>
                  </a14:imgLayer>
                </a14:imgProps>
              </a:ext>
            </a:extLst>
          </a:blip>
          <a:srcRect t="14575" b="16428"/>
          <a:stretch/>
        </p:blipFill>
        <p:spPr>
          <a:xfrm>
            <a:off x="5475244" y="30040"/>
            <a:ext cx="872392" cy="881798"/>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t="9817" r="-472"/>
          <a:stretch/>
        </p:blipFill>
        <p:spPr>
          <a:xfrm>
            <a:off x="78406" y="1425488"/>
            <a:ext cx="11666067" cy="4831213"/>
          </a:xfrm>
          <a:prstGeom prst="rect">
            <a:avLst/>
          </a:prstGeom>
        </p:spPr>
      </p:pic>
      <p:sp>
        <p:nvSpPr>
          <p:cNvPr id="2" name="Rectangle 1"/>
          <p:cNvSpPr/>
          <p:nvPr/>
        </p:nvSpPr>
        <p:spPr>
          <a:xfrm>
            <a:off x="713790" y="793189"/>
            <a:ext cx="4171462" cy="646331"/>
          </a:xfrm>
          <a:prstGeom prst="rect">
            <a:avLst/>
          </a:prstGeom>
          <a:noFill/>
        </p:spPr>
        <p:txBody>
          <a:bodyPr wrap="none" lIns="91440" tIns="45720" rIns="91440" bIns="45720">
            <a:spAutoFit/>
          </a:bodyPr>
          <a:lstStyle/>
          <a:p>
            <a:pPr algn="ctr"/>
            <a:r>
              <a:rPr lang="en-US" sz="36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Risk factor for COPD:</a:t>
            </a:r>
            <a:endPar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Rectangle 2"/>
          <p:cNvSpPr/>
          <p:nvPr/>
        </p:nvSpPr>
        <p:spPr>
          <a:xfrm>
            <a:off x="10472621" y="931688"/>
            <a:ext cx="546689" cy="369332"/>
          </a:xfrm>
          <a:prstGeom prst="rect">
            <a:avLst/>
          </a:prstGeom>
        </p:spPr>
        <p:txBody>
          <a:bodyPr wrap="none">
            <a:spAutoFit/>
          </a:bodyPr>
          <a:lstStyle/>
          <a:p>
            <a:pPr algn="ctr"/>
            <a:r>
              <a:rPr lang="en-US" dirty="0" smtClean="0">
                <a:ln w="0"/>
                <a:effectLst>
                  <a:outerShdw blurRad="38100" dist="19050" dir="2700000" algn="tl" rotWithShape="0">
                    <a:schemeClr val="dk1">
                      <a:alpha val="40000"/>
                    </a:schemeClr>
                  </a:outerShdw>
                </a:effectLst>
              </a:rPr>
              <a:t>LO2</a:t>
            </a:r>
            <a:endParaRPr lang="en-US"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138483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0040"/>
            <a:ext cx="12192000" cy="819886"/>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atin typeface="Times New Roman" pitchFamily="18" charset="0"/>
              <a:cs typeface="Times New Roman" pitchFamily="18" charset="0"/>
            </a:endParaRPr>
          </a:p>
        </p:txBody>
      </p:sp>
      <p:sp>
        <p:nvSpPr>
          <p:cNvPr id="5" name="Subtitle 4"/>
          <p:cNvSpPr>
            <a:spLocks noGrp="1"/>
          </p:cNvSpPr>
          <p:nvPr>
            <p:ph type="subTitle" idx="1"/>
          </p:nvPr>
        </p:nvSpPr>
        <p:spPr>
          <a:xfrm>
            <a:off x="7042523" y="156284"/>
            <a:ext cx="3886200" cy="704275"/>
          </a:xfrm>
        </p:spPr>
        <p:txBody>
          <a:bodyPr>
            <a:noAutofit/>
          </a:bodyPr>
          <a:lstStyle/>
          <a:p>
            <a:pPr algn="ctr"/>
            <a:r>
              <a:rPr lang="en-US" sz="1800" b="1" dirty="0">
                <a:solidFill>
                  <a:srgbClr val="002060"/>
                </a:solidFill>
                <a:latin typeface="Times New Roman" pitchFamily="18" charset="0"/>
                <a:cs typeface="Times New Roman" pitchFamily="18" charset="0"/>
              </a:rPr>
              <a:t>Ministry of Higher Education                                     and Scientific Research</a:t>
            </a:r>
          </a:p>
        </p:txBody>
      </p:sp>
      <p:sp>
        <p:nvSpPr>
          <p:cNvPr id="6" name="Subtitle 4"/>
          <p:cNvSpPr txBox="1">
            <a:spLocks/>
          </p:cNvSpPr>
          <p:nvPr/>
        </p:nvSpPr>
        <p:spPr>
          <a:xfrm>
            <a:off x="1151417" y="147476"/>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b="1" dirty="0">
                <a:solidFill>
                  <a:srgbClr val="002060"/>
                </a:solidFill>
                <a:latin typeface="Times New Roman" pitchFamily="18" charset="0"/>
                <a:cs typeface="Times New Roman" pitchFamily="18" charset="0"/>
              </a:rPr>
              <a:t>University of </a:t>
            </a:r>
            <a:r>
              <a:rPr lang="en-US" sz="1400" b="1" dirty="0" err="1">
                <a:solidFill>
                  <a:srgbClr val="002060"/>
                </a:solidFill>
                <a:latin typeface="Times New Roman" pitchFamily="18" charset="0"/>
                <a:cs typeface="Times New Roman" pitchFamily="18" charset="0"/>
              </a:rPr>
              <a:t>Basrah</a:t>
            </a:r>
            <a:r>
              <a:rPr lang="en-US" sz="1400" b="1" dirty="0">
                <a:solidFill>
                  <a:srgbClr val="002060"/>
                </a:solidFill>
                <a:latin typeface="Times New Roman" pitchFamily="18" charset="0"/>
                <a:cs typeface="Times New Roman" pitchFamily="18" charset="0"/>
              </a:rPr>
              <a:t>                Al-</a:t>
            </a:r>
            <a:r>
              <a:rPr lang="en-US" sz="1400" b="1" dirty="0" err="1">
                <a:solidFill>
                  <a:srgbClr val="002060"/>
                </a:solidFill>
                <a:latin typeface="Times New Roman" pitchFamily="18" charset="0"/>
                <a:cs typeface="Times New Roman" pitchFamily="18" charset="0"/>
              </a:rPr>
              <a:t>zahraa</a:t>
            </a:r>
            <a:r>
              <a:rPr lang="en-US" sz="1400" b="1" dirty="0">
                <a:solidFill>
                  <a:srgbClr val="002060"/>
                </a:solidFill>
                <a:latin typeface="Times New Roman" pitchFamily="18" charset="0"/>
                <a:cs typeface="Times New Roman" pitchFamily="18" charset="0"/>
              </a:rPr>
              <a:t> medical college</a:t>
            </a:r>
          </a:p>
        </p:txBody>
      </p:sp>
      <p:sp>
        <p:nvSpPr>
          <p:cNvPr id="9" name="Rectangle 8"/>
          <p:cNvSpPr/>
          <p:nvPr/>
        </p:nvSpPr>
        <p:spPr>
          <a:xfrm>
            <a:off x="-8708" y="6231061"/>
            <a:ext cx="10676708" cy="596897"/>
          </a:xfrm>
          <a:prstGeom prst="rect">
            <a:avLst/>
          </a:prstGeom>
          <a:gradFill>
            <a:gsLst>
              <a:gs pos="17000">
                <a:srgbClr val="00B0F0"/>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5966" y="6127027"/>
            <a:ext cx="1262743" cy="662530"/>
          </a:xfrm>
          <a:prstGeom prst="rect">
            <a:avLst/>
          </a:prstGeom>
        </p:spPr>
      </p:pic>
      <p:pic>
        <p:nvPicPr>
          <p:cNvPr id="11" name="Picture 10"/>
          <p:cNvPicPr>
            <a:picLocks noChangeAspect="1"/>
          </p:cNvPicPr>
          <p:nvPr/>
        </p:nvPicPr>
        <p:blipFill rotWithShape="1">
          <a:blip r:embed="rId4">
            <a:extLst>
              <a:ext uri="{BEBA8EAE-BF5A-486C-A8C5-ECC9F3942E4B}">
                <a14:imgProps xmlns:a14="http://schemas.microsoft.com/office/drawing/2010/main">
                  <a14:imgLayer r:embed="rId5">
                    <a14:imgEffect>
                      <a14:backgroundRemoval t="15625" b="84688" l="0" r="100000"/>
                    </a14:imgEffect>
                  </a14:imgLayer>
                </a14:imgProps>
              </a:ext>
            </a:extLst>
          </a:blip>
          <a:srcRect t="14575" b="16428"/>
          <a:stretch/>
        </p:blipFill>
        <p:spPr>
          <a:xfrm>
            <a:off x="5475244" y="30040"/>
            <a:ext cx="872392" cy="88179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266" y="1607692"/>
            <a:ext cx="11097159" cy="4139381"/>
          </a:xfrm>
          <a:prstGeom prst="rect">
            <a:avLst/>
          </a:prstGeom>
        </p:spPr>
      </p:pic>
      <p:sp>
        <p:nvSpPr>
          <p:cNvPr id="2" name="Rectangle 1"/>
          <p:cNvSpPr/>
          <p:nvPr/>
        </p:nvSpPr>
        <p:spPr>
          <a:xfrm>
            <a:off x="10472621" y="1043072"/>
            <a:ext cx="546689" cy="369332"/>
          </a:xfrm>
          <a:prstGeom prst="rect">
            <a:avLst/>
          </a:prstGeom>
        </p:spPr>
        <p:txBody>
          <a:bodyPr wrap="none">
            <a:spAutoFit/>
          </a:bodyPr>
          <a:lstStyle/>
          <a:p>
            <a:pPr algn="ctr"/>
            <a:r>
              <a:rPr lang="en-US" dirty="0" smtClean="0">
                <a:ln w="0"/>
                <a:effectLst>
                  <a:outerShdw blurRad="38100" dist="19050" dir="2700000" algn="tl" rotWithShape="0">
                    <a:schemeClr val="dk1">
                      <a:alpha val="40000"/>
                    </a:schemeClr>
                  </a:outerShdw>
                </a:effectLst>
              </a:rPr>
              <a:t>LO2</a:t>
            </a:r>
            <a:endParaRPr lang="en-US" dirty="0">
              <a:ln w="0"/>
              <a:effectLst>
                <a:outerShdw blurRad="38100" dist="19050" dir="2700000" algn="tl" rotWithShape="0">
                  <a:schemeClr val="dk1">
                    <a:alpha val="40000"/>
                  </a:schemeClr>
                </a:outerShdw>
              </a:effectLst>
            </a:endParaRPr>
          </a:p>
        </p:txBody>
      </p:sp>
      <p:sp>
        <p:nvSpPr>
          <p:cNvPr id="3" name="Rectangle 2"/>
          <p:cNvSpPr/>
          <p:nvPr/>
        </p:nvSpPr>
        <p:spPr>
          <a:xfrm>
            <a:off x="793050" y="849926"/>
            <a:ext cx="4120039" cy="769441"/>
          </a:xfrm>
          <a:prstGeom prst="rect">
            <a:avLst/>
          </a:prstGeom>
          <a:noFill/>
        </p:spPr>
        <p:txBody>
          <a:bodyPr wrap="none" lIns="91440" tIns="45720" rIns="91440" bIns="45720">
            <a:spAutoFit/>
          </a:bodyPr>
          <a:lstStyle/>
          <a:p>
            <a:pPr algn="ctr"/>
            <a:r>
              <a:rPr lang="en-US" sz="4400" b="0" cap="none" spc="0"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Pathophysiology </a:t>
            </a:r>
            <a:endParaRPr lang="en-US" sz="4400" b="0"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5051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0040"/>
            <a:ext cx="12192000" cy="819886"/>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atin typeface="Times New Roman" pitchFamily="18" charset="0"/>
              <a:cs typeface="Times New Roman" pitchFamily="18" charset="0"/>
            </a:endParaRPr>
          </a:p>
        </p:txBody>
      </p:sp>
      <p:sp>
        <p:nvSpPr>
          <p:cNvPr id="5" name="Subtitle 4"/>
          <p:cNvSpPr>
            <a:spLocks noGrp="1"/>
          </p:cNvSpPr>
          <p:nvPr>
            <p:ph type="subTitle" idx="1"/>
          </p:nvPr>
        </p:nvSpPr>
        <p:spPr>
          <a:xfrm>
            <a:off x="7042523" y="156284"/>
            <a:ext cx="3886200" cy="704275"/>
          </a:xfrm>
        </p:spPr>
        <p:txBody>
          <a:bodyPr>
            <a:noAutofit/>
          </a:bodyPr>
          <a:lstStyle/>
          <a:p>
            <a:pPr algn="ctr"/>
            <a:r>
              <a:rPr lang="en-US" sz="1800" b="1" dirty="0">
                <a:solidFill>
                  <a:srgbClr val="002060"/>
                </a:solidFill>
                <a:latin typeface="Times New Roman" pitchFamily="18" charset="0"/>
                <a:cs typeface="Times New Roman" pitchFamily="18" charset="0"/>
              </a:rPr>
              <a:t>Ministry of Higher Education                                     and Scientific Research</a:t>
            </a:r>
          </a:p>
        </p:txBody>
      </p:sp>
      <p:sp>
        <p:nvSpPr>
          <p:cNvPr id="6" name="Subtitle 4"/>
          <p:cNvSpPr txBox="1">
            <a:spLocks/>
          </p:cNvSpPr>
          <p:nvPr/>
        </p:nvSpPr>
        <p:spPr>
          <a:xfrm>
            <a:off x="1151417" y="147476"/>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b="1" dirty="0">
                <a:solidFill>
                  <a:srgbClr val="002060"/>
                </a:solidFill>
                <a:latin typeface="Times New Roman" pitchFamily="18" charset="0"/>
                <a:cs typeface="Times New Roman" pitchFamily="18" charset="0"/>
              </a:rPr>
              <a:t>University of </a:t>
            </a:r>
            <a:r>
              <a:rPr lang="en-US" sz="1400" b="1" dirty="0" err="1">
                <a:solidFill>
                  <a:srgbClr val="002060"/>
                </a:solidFill>
                <a:latin typeface="Times New Roman" pitchFamily="18" charset="0"/>
                <a:cs typeface="Times New Roman" pitchFamily="18" charset="0"/>
              </a:rPr>
              <a:t>Basrah</a:t>
            </a:r>
            <a:r>
              <a:rPr lang="en-US" sz="1400" b="1" dirty="0">
                <a:solidFill>
                  <a:srgbClr val="002060"/>
                </a:solidFill>
                <a:latin typeface="Times New Roman" pitchFamily="18" charset="0"/>
                <a:cs typeface="Times New Roman" pitchFamily="18" charset="0"/>
              </a:rPr>
              <a:t>                Al-</a:t>
            </a:r>
            <a:r>
              <a:rPr lang="en-US" sz="1400" b="1" dirty="0" err="1">
                <a:solidFill>
                  <a:srgbClr val="002060"/>
                </a:solidFill>
                <a:latin typeface="Times New Roman" pitchFamily="18" charset="0"/>
                <a:cs typeface="Times New Roman" pitchFamily="18" charset="0"/>
              </a:rPr>
              <a:t>zahraa</a:t>
            </a:r>
            <a:r>
              <a:rPr lang="en-US" sz="1400" b="1" dirty="0">
                <a:solidFill>
                  <a:srgbClr val="002060"/>
                </a:solidFill>
                <a:latin typeface="Times New Roman" pitchFamily="18" charset="0"/>
                <a:cs typeface="Times New Roman" pitchFamily="18" charset="0"/>
              </a:rPr>
              <a:t> medical college</a:t>
            </a:r>
          </a:p>
        </p:txBody>
      </p:sp>
      <p:sp>
        <p:nvSpPr>
          <p:cNvPr id="9" name="Rectangle 8"/>
          <p:cNvSpPr/>
          <p:nvPr/>
        </p:nvSpPr>
        <p:spPr>
          <a:xfrm>
            <a:off x="-8708" y="6231061"/>
            <a:ext cx="10676708" cy="596897"/>
          </a:xfrm>
          <a:prstGeom prst="rect">
            <a:avLst/>
          </a:prstGeom>
          <a:gradFill>
            <a:gsLst>
              <a:gs pos="17000">
                <a:srgbClr val="00B0F0"/>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5966" y="6127027"/>
            <a:ext cx="1262743" cy="662530"/>
          </a:xfrm>
          <a:prstGeom prst="rect">
            <a:avLst/>
          </a:prstGeom>
        </p:spPr>
      </p:pic>
      <p:pic>
        <p:nvPicPr>
          <p:cNvPr id="11" name="Picture 10"/>
          <p:cNvPicPr>
            <a:picLocks noChangeAspect="1"/>
          </p:cNvPicPr>
          <p:nvPr/>
        </p:nvPicPr>
        <p:blipFill rotWithShape="1">
          <a:blip r:embed="rId4">
            <a:extLst>
              <a:ext uri="{BEBA8EAE-BF5A-486C-A8C5-ECC9F3942E4B}">
                <a14:imgProps xmlns:a14="http://schemas.microsoft.com/office/drawing/2010/main">
                  <a14:imgLayer r:embed="rId5">
                    <a14:imgEffect>
                      <a14:backgroundRemoval t="15625" b="84688" l="0" r="100000"/>
                    </a14:imgEffect>
                  </a14:imgLayer>
                </a14:imgProps>
              </a:ext>
            </a:extLst>
          </a:blip>
          <a:srcRect t="14575" b="16428"/>
          <a:stretch/>
        </p:blipFill>
        <p:spPr>
          <a:xfrm>
            <a:off x="5475244" y="30040"/>
            <a:ext cx="872392" cy="881798"/>
          </a:xfrm>
          <a:prstGeom prst="rect">
            <a:avLst/>
          </a:prstGeom>
        </p:spPr>
      </p:pic>
      <p:sp>
        <p:nvSpPr>
          <p:cNvPr id="8" name="Rectangle 7"/>
          <p:cNvSpPr/>
          <p:nvPr/>
        </p:nvSpPr>
        <p:spPr>
          <a:xfrm>
            <a:off x="580398" y="1132610"/>
            <a:ext cx="10545715" cy="4893647"/>
          </a:xfrm>
          <a:prstGeom prst="rect">
            <a:avLst/>
          </a:prstGeom>
        </p:spPr>
        <p:txBody>
          <a:bodyPr wrap="square">
            <a:spAutoFit/>
          </a:bodyPr>
          <a:lstStyle/>
          <a:p>
            <a:pPr algn="just"/>
            <a:r>
              <a:rPr lang="en-GB" sz="2400" b="1" dirty="0" smtClean="0">
                <a:solidFill>
                  <a:srgbClr val="FF0000"/>
                </a:solidFill>
                <a:latin typeface="Times New Roman" panose="02020603050405020304" pitchFamily="18" charset="0"/>
                <a:cs typeface="Times New Roman" panose="02020603050405020304" pitchFamily="18" charset="0"/>
              </a:rPr>
              <a:t>Clinical features:</a:t>
            </a:r>
          </a:p>
          <a:p>
            <a:pPr algn="just"/>
            <a:r>
              <a:rPr lang="en-GB" sz="2400" dirty="0" smtClean="0">
                <a:latin typeface="Times New Roman" panose="02020603050405020304" pitchFamily="18" charset="0"/>
                <a:cs typeface="Times New Roman" panose="02020603050405020304" pitchFamily="18" charset="0"/>
              </a:rPr>
              <a:t>COPD should be suspected in any patient over the age of 40 years who presents with symptoms of chronic bronchitis and/or breathlessness</a:t>
            </a:r>
          </a:p>
          <a:p>
            <a:pPr algn="just"/>
            <a:endParaRPr lang="en-GB" sz="2400" dirty="0" smtClean="0">
              <a:latin typeface="Times New Roman" panose="02020603050405020304" pitchFamily="18" charset="0"/>
              <a:cs typeface="Times New Roman" panose="02020603050405020304" pitchFamily="18" charset="0"/>
            </a:endParaRPr>
          </a:p>
          <a:p>
            <a:pPr algn="just"/>
            <a:r>
              <a:rPr lang="en-GB" sz="2400" b="1" dirty="0" smtClean="0">
                <a:solidFill>
                  <a:srgbClr val="FF0000"/>
                </a:solidFill>
                <a:latin typeface="Times New Roman" panose="02020603050405020304" pitchFamily="18" charset="0"/>
                <a:cs typeface="Times New Roman" panose="02020603050405020304" pitchFamily="18" charset="0"/>
              </a:rPr>
              <a:t>Investigation:</a:t>
            </a:r>
          </a:p>
          <a:p>
            <a:pPr algn="just"/>
            <a:r>
              <a:rPr lang="en-GB" sz="2400" dirty="0" smtClean="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Spirometry </a:t>
            </a:r>
          </a:p>
          <a:p>
            <a:pPr marL="342900" indent="-342900" algn="just">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CXR (what are the features by X-ray)</a:t>
            </a:r>
          </a:p>
          <a:p>
            <a:pPr marL="342900" indent="-342900" algn="just">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CBC</a:t>
            </a:r>
          </a:p>
          <a:p>
            <a:pPr marL="342900" indent="-342900" algn="just">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RFT</a:t>
            </a:r>
          </a:p>
          <a:p>
            <a:pPr marL="342900" indent="-342900" algn="just">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Others.</a:t>
            </a:r>
          </a:p>
          <a:p>
            <a:pPr algn="just"/>
            <a:endParaRPr lang="en-GB" sz="2400" dirty="0" smtClean="0">
              <a:latin typeface="Times New Roman" panose="02020603050405020304" pitchFamily="18" charset="0"/>
              <a:cs typeface="Times New Roman" panose="02020603050405020304" pitchFamily="18" charset="0"/>
            </a:endParaRPr>
          </a:p>
          <a:p>
            <a:pPr algn="just"/>
            <a:endParaRPr lang="en-GB" sz="2400" dirty="0">
              <a:latin typeface="Times New Roman" panose="02020603050405020304" pitchFamily="18" charset="0"/>
              <a:cs typeface="Times New Roman" panose="02020603050405020304" pitchFamily="18" charset="0"/>
            </a:endParaRPr>
          </a:p>
        </p:txBody>
      </p:sp>
      <p:sp>
        <p:nvSpPr>
          <p:cNvPr id="2" name="Rectangle 1"/>
          <p:cNvSpPr/>
          <p:nvPr/>
        </p:nvSpPr>
        <p:spPr>
          <a:xfrm>
            <a:off x="10830648" y="1031840"/>
            <a:ext cx="546689" cy="369332"/>
          </a:xfrm>
          <a:prstGeom prst="rect">
            <a:avLst/>
          </a:prstGeom>
        </p:spPr>
        <p:txBody>
          <a:bodyPr wrap="none">
            <a:spAutoFit/>
          </a:bodyPr>
          <a:lstStyle/>
          <a:p>
            <a:pPr algn="ctr"/>
            <a:r>
              <a:rPr lang="en-US" dirty="0" smtClean="0">
                <a:ln w="0"/>
                <a:effectLst>
                  <a:outerShdw blurRad="38100" dist="19050" dir="2700000" algn="tl" rotWithShape="0">
                    <a:schemeClr val="dk1">
                      <a:alpha val="40000"/>
                    </a:schemeClr>
                  </a:outerShdw>
                </a:effectLst>
              </a:rPr>
              <a:t>LO3</a:t>
            </a:r>
            <a:endParaRPr lang="en-US"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18480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0040"/>
            <a:ext cx="12192000" cy="819886"/>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atin typeface="Times New Roman" pitchFamily="18" charset="0"/>
              <a:cs typeface="Times New Roman" pitchFamily="18" charset="0"/>
            </a:endParaRPr>
          </a:p>
        </p:txBody>
      </p:sp>
      <p:sp>
        <p:nvSpPr>
          <p:cNvPr id="5" name="Subtitle 4"/>
          <p:cNvSpPr>
            <a:spLocks noGrp="1"/>
          </p:cNvSpPr>
          <p:nvPr>
            <p:ph type="subTitle" idx="1"/>
          </p:nvPr>
        </p:nvSpPr>
        <p:spPr>
          <a:xfrm>
            <a:off x="7042523" y="156284"/>
            <a:ext cx="3886200" cy="704275"/>
          </a:xfrm>
        </p:spPr>
        <p:txBody>
          <a:bodyPr>
            <a:noAutofit/>
          </a:bodyPr>
          <a:lstStyle/>
          <a:p>
            <a:pPr algn="ctr"/>
            <a:r>
              <a:rPr lang="en-US" sz="1800" b="1" dirty="0">
                <a:solidFill>
                  <a:srgbClr val="002060"/>
                </a:solidFill>
                <a:latin typeface="Times New Roman" pitchFamily="18" charset="0"/>
                <a:cs typeface="Times New Roman" pitchFamily="18" charset="0"/>
              </a:rPr>
              <a:t>Ministry of Higher Education                                     and Scientific Research</a:t>
            </a:r>
          </a:p>
        </p:txBody>
      </p:sp>
      <p:sp>
        <p:nvSpPr>
          <p:cNvPr id="6" name="Subtitle 4"/>
          <p:cNvSpPr txBox="1">
            <a:spLocks/>
          </p:cNvSpPr>
          <p:nvPr/>
        </p:nvSpPr>
        <p:spPr>
          <a:xfrm>
            <a:off x="1151417" y="147476"/>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b="1" dirty="0">
                <a:solidFill>
                  <a:srgbClr val="002060"/>
                </a:solidFill>
                <a:latin typeface="Times New Roman" pitchFamily="18" charset="0"/>
                <a:cs typeface="Times New Roman" pitchFamily="18" charset="0"/>
              </a:rPr>
              <a:t>University of </a:t>
            </a:r>
            <a:r>
              <a:rPr lang="en-US" sz="1400" b="1" dirty="0" err="1">
                <a:solidFill>
                  <a:srgbClr val="002060"/>
                </a:solidFill>
                <a:latin typeface="Times New Roman" pitchFamily="18" charset="0"/>
                <a:cs typeface="Times New Roman" pitchFamily="18" charset="0"/>
              </a:rPr>
              <a:t>Basrah</a:t>
            </a:r>
            <a:r>
              <a:rPr lang="en-US" sz="1400" b="1" dirty="0">
                <a:solidFill>
                  <a:srgbClr val="002060"/>
                </a:solidFill>
                <a:latin typeface="Times New Roman" pitchFamily="18" charset="0"/>
                <a:cs typeface="Times New Roman" pitchFamily="18" charset="0"/>
              </a:rPr>
              <a:t>                Al-</a:t>
            </a:r>
            <a:r>
              <a:rPr lang="en-US" sz="1400" b="1" dirty="0" err="1">
                <a:solidFill>
                  <a:srgbClr val="002060"/>
                </a:solidFill>
                <a:latin typeface="Times New Roman" pitchFamily="18" charset="0"/>
                <a:cs typeface="Times New Roman" pitchFamily="18" charset="0"/>
              </a:rPr>
              <a:t>zahraa</a:t>
            </a:r>
            <a:r>
              <a:rPr lang="en-US" sz="1400" b="1" dirty="0">
                <a:solidFill>
                  <a:srgbClr val="002060"/>
                </a:solidFill>
                <a:latin typeface="Times New Roman" pitchFamily="18" charset="0"/>
                <a:cs typeface="Times New Roman" pitchFamily="18" charset="0"/>
              </a:rPr>
              <a:t> medical college</a:t>
            </a:r>
          </a:p>
        </p:txBody>
      </p:sp>
      <p:sp>
        <p:nvSpPr>
          <p:cNvPr id="9" name="Rectangle 8"/>
          <p:cNvSpPr/>
          <p:nvPr/>
        </p:nvSpPr>
        <p:spPr>
          <a:xfrm>
            <a:off x="-8708" y="6231061"/>
            <a:ext cx="10676708" cy="596897"/>
          </a:xfrm>
          <a:prstGeom prst="rect">
            <a:avLst/>
          </a:prstGeom>
          <a:gradFill>
            <a:gsLst>
              <a:gs pos="17000">
                <a:srgbClr val="00B0F0"/>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5966" y="6127027"/>
            <a:ext cx="1262743" cy="662530"/>
          </a:xfrm>
          <a:prstGeom prst="rect">
            <a:avLst/>
          </a:prstGeom>
        </p:spPr>
      </p:pic>
      <p:pic>
        <p:nvPicPr>
          <p:cNvPr id="11" name="Picture 10"/>
          <p:cNvPicPr>
            <a:picLocks noChangeAspect="1"/>
          </p:cNvPicPr>
          <p:nvPr/>
        </p:nvPicPr>
        <p:blipFill rotWithShape="1">
          <a:blip r:embed="rId4">
            <a:extLst>
              <a:ext uri="{BEBA8EAE-BF5A-486C-A8C5-ECC9F3942E4B}">
                <a14:imgProps xmlns:a14="http://schemas.microsoft.com/office/drawing/2010/main">
                  <a14:imgLayer r:embed="rId5">
                    <a14:imgEffect>
                      <a14:backgroundRemoval t="15625" b="84688" l="0" r="100000"/>
                    </a14:imgEffect>
                  </a14:imgLayer>
                </a14:imgProps>
              </a:ext>
            </a:extLst>
          </a:blip>
          <a:srcRect t="14575" b="16428"/>
          <a:stretch/>
        </p:blipFill>
        <p:spPr>
          <a:xfrm>
            <a:off x="5475244" y="30040"/>
            <a:ext cx="872392" cy="881798"/>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t="16040" r="142"/>
          <a:stretch/>
        </p:blipFill>
        <p:spPr>
          <a:xfrm>
            <a:off x="69531" y="1719291"/>
            <a:ext cx="11543897" cy="4550530"/>
          </a:xfrm>
          <a:prstGeom prst="rect">
            <a:avLst/>
          </a:prstGeom>
        </p:spPr>
      </p:pic>
      <p:sp>
        <p:nvSpPr>
          <p:cNvPr id="2" name="Rectangle 1"/>
          <p:cNvSpPr/>
          <p:nvPr/>
        </p:nvSpPr>
        <p:spPr>
          <a:xfrm>
            <a:off x="11489745" y="1174236"/>
            <a:ext cx="546689" cy="369332"/>
          </a:xfrm>
          <a:prstGeom prst="rect">
            <a:avLst/>
          </a:prstGeom>
        </p:spPr>
        <p:txBody>
          <a:bodyPr wrap="none">
            <a:spAutoFit/>
          </a:bodyPr>
          <a:lstStyle/>
          <a:p>
            <a:pPr algn="ctr"/>
            <a:r>
              <a:rPr lang="en-US" dirty="0" smtClean="0">
                <a:ln w="0"/>
                <a:effectLst>
                  <a:outerShdw blurRad="38100" dist="19050" dir="2700000" algn="tl" rotWithShape="0">
                    <a:schemeClr val="dk1">
                      <a:alpha val="40000"/>
                    </a:schemeClr>
                  </a:outerShdw>
                </a:effectLst>
              </a:rPr>
              <a:t>LO4</a:t>
            </a:r>
            <a:endParaRPr lang="en-US" dirty="0">
              <a:ln w="0"/>
              <a:effectLst>
                <a:outerShdw blurRad="38100" dist="19050" dir="2700000" algn="tl" rotWithShape="0">
                  <a:schemeClr val="dk1">
                    <a:alpha val="40000"/>
                  </a:schemeClr>
                </a:outerShdw>
              </a:effectLst>
            </a:endParaRPr>
          </a:p>
        </p:txBody>
      </p:sp>
      <p:sp>
        <p:nvSpPr>
          <p:cNvPr id="3" name="Rectangle 2"/>
          <p:cNvSpPr/>
          <p:nvPr/>
        </p:nvSpPr>
        <p:spPr>
          <a:xfrm>
            <a:off x="949269" y="922576"/>
            <a:ext cx="10370147" cy="584775"/>
          </a:xfrm>
          <a:prstGeom prst="rect">
            <a:avLst/>
          </a:prstGeom>
          <a:noFill/>
        </p:spPr>
        <p:txBody>
          <a:bodyPr wrap="none" lIns="91440" tIns="45720" rIns="91440" bIns="45720">
            <a:spAutoFit/>
          </a:bodyPr>
          <a:lstStyle/>
          <a:p>
            <a:pPr algn="ctr"/>
            <a:r>
              <a:rPr lang="en-US" sz="3200" b="0" cap="none" spc="0"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Modified medical research counsel (</a:t>
            </a:r>
            <a:r>
              <a:rPr lang="en-US" sz="3200" b="0" cap="none" spc="0" dirty="0" err="1"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mMRC</a:t>
            </a:r>
            <a:r>
              <a:rPr lang="en-US" sz="3200" b="0" cap="none" spc="0"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scale of dyspnea</a:t>
            </a:r>
            <a:endParaRPr lang="en-US" sz="3200" b="0"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4673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0040"/>
            <a:ext cx="12192000" cy="819886"/>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atin typeface="Times New Roman" pitchFamily="18" charset="0"/>
              <a:cs typeface="Times New Roman" pitchFamily="18" charset="0"/>
            </a:endParaRPr>
          </a:p>
        </p:txBody>
      </p:sp>
      <p:sp>
        <p:nvSpPr>
          <p:cNvPr id="5" name="Subtitle 4"/>
          <p:cNvSpPr>
            <a:spLocks noGrp="1"/>
          </p:cNvSpPr>
          <p:nvPr>
            <p:ph type="subTitle" idx="1"/>
          </p:nvPr>
        </p:nvSpPr>
        <p:spPr>
          <a:xfrm>
            <a:off x="7042523" y="156284"/>
            <a:ext cx="3886200" cy="704275"/>
          </a:xfrm>
        </p:spPr>
        <p:txBody>
          <a:bodyPr>
            <a:noAutofit/>
          </a:bodyPr>
          <a:lstStyle/>
          <a:p>
            <a:pPr algn="ctr"/>
            <a:r>
              <a:rPr lang="en-US" sz="1800" b="1" dirty="0">
                <a:solidFill>
                  <a:srgbClr val="002060"/>
                </a:solidFill>
                <a:latin typeface="Times New Roman" pitchFamily="18" charset="0"/>
                <a:cs typeface="Times New Roman" pitchFamily="18" charset="0"/>
              </a:rPr>
              <a:t>Ministry of Higher Education                                     and Scientific Research</a:t>
            </a:r>
          </a:p>
        </p:txBody>
      </p:sp>
      <p:sp>
        <p:nvSpPr>
          <p:cNvPr id="6" name="Subtitle 4"/>
          <p:cNvSpPr txBox="1">
            <a:spLocks/>
          </p:cNvSpPr>
          <p:nvPr/>
        </p:nvSpPr>
        <p:spPr>
          <a:xfrm>
            <a:off x="1151417" y="147476"/>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b="1" dirty="0">
                <a:solidFill>
                  <a:srgbClr val="002060"/>
                </a:solidFill>
                <a:latin typeface="Times New Roman" pitchFamily="18" charset="0"/>
                <a:cs typeface="Times New Roman" pitchFamily="18" charset="0"/>
              </a:rPr>
              <a:t>University of </a:t>
            </a:r>
            <a:r>
              <a:rPr lang="en-US" sz="1400" b="1" dirty="0" err="1">
                <a:solidFill>
                  <a:srgbClr val="002060"/>
                </a:solidFill>
                <a:latin typeface="Times New Roman" pitchFamily="18" charset="0"/>
                <a:cs typeface="Times New Roman" pitchFamily="18" charset="0"/>
              </a:rPr>
              <a:t>Basrah</a:t>
            </a:r>
            <a:r>
              <a:rPr lang="en-US" sz="1400" b="1" dirty="0">
                <a:solidFill>
                  <a:srgbClr val="002060"/>
                </a:solidFill>
                <a:latin typeface="Times New Roman" pitchFamily="18" charset="0"/>
                <a:cs typeface="Times New Roman" pitchFamily="18" charset="0"/>
              </a:rPr>
              <a:t>                Al-</a:t>
            </a:r>
            <a:r>
              <a:rPr lang="en-US" sz="1400" b="1" dirty="0" err="1">
                <a:solidFill>
                  <a:srgbClr val="002060"/>
                </a:solidFill>
                <a:latin typeface="Times New Roman" pitchFamily="18" charset="0"/>
                <a:cs typeface="Times New Roman" pitchFamily="18" charset="0"/>
              </a:rPr>
              <a:t>zahraa</a:t>
            </a:r>
            <a:r>
              <a:rPr lang="en-US" sz="1400" b="1" dirty="0">
                <a:solidFill>
                  <a:srgbClr val="002060"/>
                </a:solidFill>
                <a:latin typeface="Times New Roman" pitchFamily="18" charset="0"/>
                <a:cs typeface="Times New Roman" pitchFamily="18" charset="0"/>
              </a:rPr>
              <a:t> medical college</a:t>
            </a:r>
          </a:p>
        </p:txBody>
      </p:sp>
      <p:sp>
        <p:nvSpPr>
          <p:cNvPr id="9" name="Rectangle 8"/>
          <p:cNvSpPr/>
          <p:nvPr/>
        </p:nvSpPr>
        <p:spPr>
          <a:xfrm>
            <a:off x="-8708" y="6231061"/>
            <a:ext cx="10676708" cy="596897"/>
          </a:xfrm>
          <a:prstGeom prst="rect">
            <a:avLst/>
          </a:prstGeom>
          <a:gradFill>
            <a:gsLst>
              <a:gs pos="17000">
                <a:srgbClr val="00B0F0"/>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5966" y="6127027"/>
            <a:ext cx="1262743" cy="662530"/>
          </a:xfrm>
          <a:prstGeom prst="rect">
            <a:avLst/>
          </a:prstGeom>
        </p:spPr>
      </p:pic>
      <p:pic>
        <p:nvPicPr>
          <p:cNvPr id="11" name="Picture 10"/>
          <p:cNvPicPr>
            <a:picLocks noChangeAspect="1"/>
          </p:cNvPicPr>
          <p:nvPr/>
        </p:nvPicPr>
        <p:blipFill rotWithShape="1">
          <a:blip r:embed="rId4">
            <a:extLst>
              <a:ext uri="{BEBA8EAE-BF5A-486C-A8C5-ECC9F3942E4B}">
                <a14:imgProps xmlns:a14="http://schemas.microsoft.com/office/drawing/2010/main">
                  <a14:imgLayer r:embed="rId5">
                    <a14:imgEffect>
                      <a14:backgroundRemoval t="15625" b="84688" l="0" r="100000"/>
                    </a14:imgEffect>
                  </a14:imgLayer>
                </a14:imgProps>
              </a:ext>
            </a:extLst>
          </a:blip>
          <a:srcRect t="14575" b="16428"/>
          <a:stretch/>
        </p:blipFill>
        <p:spPr>
          <a:xfrm>
            <a:off x="5475244" y="30040"/>
            <a:ext cx="872392" cy="881798"/>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05" y="976170"/>
            <a:ext cx="12126295" cy="5370503"/>
          </a:xfrm>
          <a:prstGeom prst="rect">
            <a:avLst/>
          </a:prstGeom>
        </p:spPr>
      </p:pic>
      <p:sp>
        <p:nvSpPr>
          <p:cNvPr id="3" name="Rectangle 2"/>
          <p:cNvSpPr/>
          <p:nvPr/>
        </p:nvSpPr>
        <p:spPr>
          <a:xfrm>
            <a:off x="11287153" y="1065105"/>
            <a:ext cx="546689" cy="369332"/>
          </a:xfrm>
          <a:prstGeom prst="rect">
            <a:avLst/>
          </a:prstGeom>
        </p:spPr>
        <p:txBody>
          <a:bodyPr wrap="none">
            <a:spAutoFit/>
          </a:bodyPr>
          <a:lstStyle/>
          <a:p>
            <a:pPr algn="ctr"/>
            <a:r>
              <a:rPr lang="en-US" dirty="0" smtClean="0">
                <a:ln w="0"/>
                <a:effectLst>
                  <a:outerShdw blurRad="38100" dist="19050" dir="2700000" algn="tl" rotWithShape="0">
                    <a:schemeClr val="dk1">
                      <a:alpha val="40000"/>
                    </a:schemeClr>
                  </a:outerShdw>
                </a:effectLst>
              </a:rPr>
              <a:t>LO4</a:t>
            </a:r>
            <a:endParaRPr lang="en-US"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68388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0040"/>
            <a:ext cx="12192000" cy="819886"/>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atin typeface="Times New Roman" pitchFamily="18" charset="0"/>
              <a:cs typeface="Times New Roman" pitchFamily="18" charset="0"/>
            </a:endParaRPr>
          </a:p>
        </p:txBody>
      </p:sp>
      <p:sp>
        <p:nvSpPr>
          <p:cNvPr id="5" name="Subtitle 4"/>
          <p:cNvSpPr>
            <a:spLocks noGrp="1"/>
          </p:cNvSpPr>
          <p:nvPr>
            <p:ph type="subTitle" idx="1"/>
          </p:nvPr>
        </p:nvSpPr>
        <p:spPr>
          <a:xfrm>
            <a:off x="7042523" y="156284"/>
            <a:ext cx="3886200" cy="704275"/>
          </a:xfrm>
        </p:spPr>
        <p:txBody>
          <a:bodyPr>
            <a:noAutofit/>
          </a:bodyPr>
          <a:lstStyle/>
          <a:p>
            <a:pPr algn="ctr"/>
            <a:r>
              <a:rPr lang="en-US" sz="1800" b="1" dirty="0">
                <a:solidFill>
                  <a:srgbClr val="002060"/>
                </a:solidFill>
                <a:latin typeface="Times New Roman" pitchFamily="18" charset="0"/>
                <a:cs typeface="Times New Roman" pitchFamily="18" charset="0"/>
              </a:rPr>
              <a:t>Ministry of Higher Education                                     and Scientific Research</a:t>
            </a:r>
          </a:p>
        </p:txBody>
      </p:sp>
      <p:sp>
        <p:nvSpPr>
          <p:cNvPr id="6" name="Subtitle 4"/>
          <p:cNvSpPr txBox="1">
            <a:spLocks/>
          </p:cNvSpPr>
          <p:nvPr/>
        </p:nvSpPr>
        <p:spPr>
          <a:xfrm>
            <a:off x="1151417" y="147476"/>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b="1" dirty="0">
                <a:solidFill>
                  <a:srgbClr val="002060"/>
                </a:solidFill>
                <a:latin typeface="Times New Roman" pitchFamily="18" charset="0"/>
                <a:cs typeface="Times New Roman" pitchFamily="18" charset="0"/>
              </a:rPr>
              <a:t>University of </a:t>
            </a:r>
            <a:r>
              <a:rPr lang="en-US" sz="1400" b="1" dirty="0" err="1">
                <a:solidFill>
                  <a:srgbClr val="002060"/>
                </a:solidFill>
                <a:latin typeface="Times New Roman" pitchFamily="18" charset="0"/>
                <a:cs typeface="Times New Roman" pitchFamily="18" charset="0"/>
              </a:rPr>
              <a:t>Basrah</a:t>
            </a:r>
            <a:r>
              <a:rPr lang="en-US" sz="1400" b="1" dirty="0">
                <a:solidFill>
                  <a:srgbClr val="002060"/>
                </a:solidFill>
                <a:latin typeface="Times New Roman" pitchFamily="18" charset="0"/>
                <a:cs typeface="Times New Roman" pitchFamily="18" charset="0"/>
              </a:rPr>
              <a:t>                Al-</a:t>
            </a:r>
            <a:r>
              <a:rPr lang="en-US" sz="1400" b="1" dirty="0" err="1">
                <a:solidFill>
                  <a:srgbClr val="002060"/>
                </a:solidFill>
                <a:latin typeface="Times New Roman" pitchFamily="18" charset="0"/>
                <a:cs typeface="Times New Roman" pitchFamily="18" charset="0"/>
              </a:rPr>
              <a:t>zahraa</a:t>
            </a:r>
            <a:r>
              <a:rPr lang="en-US" sz="1400" b="1" dirty="0">
                <a:solidFill>
                  <a:srgbClr val="002060"/>
                </a:solidFill>
                <a:latin typeface="Times New Roman" pitchFamily="18" charset="0"/>
                <a:cs typeface="Times New Roman" pitchFamily="18" charset="0"/>
              </a:rPr>
              <a:t> medical college</a:t>
            </a:r>
          </a:p>
        </p:txBody>
      </p:sp>
      <p:sp>
        <p:nvSpPr>
          <p:cNvPr id="9" name="Rectangle 8"/>
          <p:cNvSpPr/>
          <p:nvPr/>
        </p:nvSpPr>
        <p:spPr>
          <a:xfrm>
            <a:off x="-8708" y="6231061"/>
            <a:ext cx="10676708" cy="596897"/>
          </a:xfrm>
          <a:prstGeom prst="rect">
            <a:avLst/>
          </a:prstGeom>
          <a:gradFill>
            <a:gsLst>
              <a:gs pos="17000">
                <a:srgbClr val="00B0F0"/>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5966" y="6127027"/>
            <a:ext cx="1262743" cy="662530"/>
          </a:xfrm>
          <a:prstGeom prst="rect">
            <a:avLst/>
          </a:prstGeom>
        </p:spPr>
      </p:pic>
      <p:pic>
        <p:nvPicPr>
          <p:cNvPr id="11" name="Picture 10"/>
          <p:cNvPicPr>
            <a:picLocks noChangeAspect="1"/>
          </p:cNvPicPr>
          <p:nvPr/>
        </p:nvPicPr>
        <p:blipFill rotWithShape="1">
          <a:blip r:embed="rId4">
            <a:extLst>
              <a:ext uri="{BEBA8EAE-BF5A-486C-A8C5-ECC9F3942E4B}">
                <a14:imgProps xmlns:a14="http://schemas.microsoft.com/office/drawing/2010/main">
                  <a14:imgLayer r:embed="rId5">
                    <a14:imgEffect>
                      <a14:backgroundRemoval t="15625" b="84688" l="0" r="100000"/>
                    </a14:imgEffect>
                  </a14:imgLayer>
                </a14:imgProps>
              </a:ext>
            </a:extLst>
          </a:blip>
          <a:srcRect t="14575" b="16428"/>
          <a:stretch/>
        </p:blipFill>
        <p:spPr>
          <a:xfrm>
            <a:off x="5475244" y="30040"/>
            <a:ext cx="872392" cy="881798"/>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08" y="849926"/>
            <a:ext cx="12251812" cy="5134740"/>
          </a:xfrm>
          <a:prstGeom prst="rect">
            <a:avLst/>
          </a:prstGeom>
        </p:spPr>
      </p:pic>
      <p:sp>
        <p:nvSpPr>
          <p:cNvPr id="3" name="Rectangle 2"/>
          <p:cNvSpPr/>
          <p:nvPr/>
        </p:nvSpPr>
        <p:spPr>
          <a:xfrm>
            <a:off x="11265252" y="1300480"/>
            <a:ext cx="546689" cy="369332"/>
          </a:xfrm>
          <a:prstGeom prst="rect">
            <a:avLst/>
          </a:prstGeom>
        </p:spPr>
        <p:txBody>
          <a:bodyPr wrap="none">
            <a:spAutoFit/>
          </a:bodyPr>
          <a:lstStyle/>
          <a:p>
            <a:pPr algn="ctr"/>
            <a:r>
              <a:rPr lang="en-US" dirty="0" smtClean="0">
                <a:ln w="0"/>
                <a:effectLst>
                  <a:outerShdw blurRad="38100" dist="19050" dir="2700000" algn="tl" rotWithShape="0">
                    <a:schemeClr val="dk1">
                      <a:alpha val="40000"/>
                    </a:schemeClr>
                  </a:outerShdw>
                </a:effectLst>
              </a:rPr>
              <a:t>LO5</a:t>
            </a:r>
            <a:endParaRPr lang="en-US"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917781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1154</TotalTime>
  <Words>572</Words>
  <Application>Microsoft Office PowerPoint</Application>
  <PresentationFormat>Widescreen</PresentationFormat>
  <Paragraphs>108</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system module Academic year 2020-2021 2ed year S 4 </dc:title>
  <dc:creator>Nehaya Alubudy</dc:creator>
  <cp:lastModifiedBy>Mohammed Adel</cp:lastModifiedBy>
  <cp:revision>73</cp:revision>
  <dcterms:created xsi:type="dcterms:W3CDTF">2021-05-14T13:31:12Z</dcterms:created>
  <dcterms:modified xsi:type="dcterms:W3CDTF">2022-04-11T14:12:06Z</dcterms:modified>
</cp:coreProperties>
</file>